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7" r:id="rId12"/>
    <p:sldId id="266"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7" r:id="rId39"/>
    <p:sldId id="293" r:id="rId40"/>
    <p:sldId id="294" r:id="rId41"/>
    <p:sldId id="295" r:id="rId42"/>
    <p:sldId id="296" r:id="rId43"/>
    <p:sldId id="298" r:id="rId44"/>
    <p:sldId id="299" r:id="rId45"/>
    <p:sldId id="300" r:id="rId46"/>
    <p:sldId id="302" r:id="rId47"/>
    <p:sldId id="301" r:id="rId48"/>
    <p:sldId id="303" r:id="rId49"/>
    <p:sldId id="304" r:id="rId50"/>
    <p:sldId id="305" r:id="rId51"/>
    <p:sldId id="306" r:id="rId52"/>
    <p:sldId id="307" r:id="rId53"/>
    <p:sldId id="308" r:id="rId54"/>
    <p:sldId id="309" r:id="rId55"/>
    <p:sldId id="310" r:id="rId56"/>
  </p:sldIdLst>
  <p:sldSz cx="12192000" cy="6858000"/>
  <p:notesSz cx="6858000" cy="9144000"/>
  <p:defaultTex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66"/>
    <a:srgbClr val="FF6600"/>
    <a:srgbClr val="FF3399"/>
    <a:srgbClr val="FF9933"/>
    <a:srgbClr val="FFFF00"/>
    <a:srgbClr val="D48C22"/>
    <a:srgbClr val="FFCC99"/>
    <a:srgbClr val="FF505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547" autoAdjust="0"/>
    <p:restoredTop sz="94660"/>
  </p:normalViewPr>
  <p:slideViewPr>
    <p:cSldViewPr snapToGrid="0">
      <p:cViewPr varScale="1">
        <p:scale>
          <a:sx n="73" d="100"/>
          <a:sy n="73" d="100"/>
        </p:scale>
        <p:origin x="96" y="45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42B13F-52C3-40F3-B40F-D3EBDCF6449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tr-TR"/>
          </a:p>
        </p:txBody>
      </p:sp>
      <p:sp>
        <p:nvSpPr>
          <p:cNvPr id="3" name="Subtitle 2">
            <a:extLst>
              <a:ext uri="{FF2B5EF4-FFF2-40B4-BE49-F238E27FC236}">
                <a16:creationId xmlns:a16="http://schemas.microsoft.com/office/drawing/2014/main" id="{94461F89-2163-4ADD-99A0-A6F4DBC26B6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tr-TR"/>
          </a:p>
        </p:txBody>
      </p:sp>
      <p:sp>
        <p:nvSpPr>
          <p:cNvPr id="4" name="Date Placeholder 3">
            <a:extLst>
              <a:ext uri="{FF2B5EF4-FFF2-40B4-BE49-F238E27FC236}">
                <a16:creationId xmlns:a16="http://schemas.microsoft.com/office/drawing/2014/main" id="{28A9BA98-0AF0-49D1-B954-75BFF3A0317B}"/>
              </a:ext>
            </a:extLst>
          </p:cNvPr>
          <p:cNvSpPr>
            <a:spLocks noGrp="1"/>
          </p:cNvSpPr>
          <p:nvPr>
            <p:ph type="dt" sz="half" idx="10"/>
          </p:nvPr>
        </p:nvSpPr>
        <p:spPr/>
        <p:txBody>
          <a:bodyPr/>
          <a:lstStyle/>
          <a:p>
            <a:fld id="{133A0C95-3133-4E82-B12F-9887DD00BC5A}" type="datetimeFigureOut">
              <a:rPr lang="tr-TR" smtClean="0"/>
              <a:t>07.04.2018</a:t>
            </a:fld>
            <a:endParaRPr lang="tr-TR"/>
          </a:p>
        </p:txBody>
      </p:sp>
      <p:sp>
        <p:nvSpPr>
          <p:cNvPr id="5" name="Footer Placeholder 4">
            <a:extLst>
              <a:ext uri="{FF2B5EF4-FFF2-40B4-BE49-F238E27FC236}">
                <a16:creationId xmlns:a16="http://schemas.microsoft.com/office/drawing/2014/main" id="{BD009F39-0463-4F6F-B660-917C250C08D5}"/>
              </a:ext>
            </a:extLst>
          </p:cNvPr>
          <p:cNvSpPr>
            <a:spLocks noGrp="1"/>
          </p:cNvSpPr>
          <p:nvPr>
            <p:ph type="ftr" sz="quarter" idx="11"/>
          </p:nvPr>
        </p:nvSpPr>
        <p:spPr/>
        <p:txBody>
          <a:bodyPr/>
          <a:lstStyle/>
          <a:p>
            <a:endParaRPr lang="tr-TR"/>
          </a:p>
        </p:txBody>
      </p:sp>
      <p:sp>
        <p:nvSpPr>
          <p:cNvPr id="6" name="Slide Number Placeholder 5">
            <a:extLst>
              <a:ext uri="{FF2B5EF4-FFF2-40B4-BE49-F238E27FC236}">
                <a16:creationId xmlns:a16="http://schemas.microsoft.com/office/drawing/2014/main" id="{0D02EAF5-FD2A-405A-8217-F3027F090BD2}"/>
              </a:ext>
            </a:extLst>
          </p:cNvPr>
          <p:cNvSpPr>
            <a:spLocks noGrp="1"/>
          </p:cNvSpPr>
          <p:nvPr>
            <p:ph type="sldNum" sz="quarter" idx="12"/>
          </p:nvPr>
        </p:nvSpPr>
        <p:spPr/>
        <p:txBody>
          <a:bodyPr/>
          <a:lstStyle/>
          <a:p>
            <a:fld id="{61E2FA40-3D6A-41B0-A026-E0902A0041CC}" type="slidenum">
              <a:rPr lang="tr-TR" smtClean="0"/>
              <a:t>‹#›</a:t>
            </a:fld>
            <a:endParaRPr lang="tr-TR"/>
          </a:p>
        </p:txBody>
      </p:sp>
    </p:spTree>
    <p:extLst>
      <p:ext uri="{BB962C8B-B14F-4D97-AF65-F5344CB8AC3E}">
        <p14:creationId xmlns:p14="http://schemas.microsoft.com/office/powerpoint/2010/main" val="22705545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9ED901-8EAF-4527-BE9A-3CBA1976FB3B}"/>
              </a:ext>
            </a:extLst>
          </p:cNvPr>
          <p:cNvSpPr>
            <a:spLocks noGrp="1"/>
          </p:cNvSpPr>
          <p:nvPr>
            <p:ph type="title"/>
          </p:nvPr>
        </p:nvSpPr>
        <p:spPr/>
        <p:txBody>
          <a:bodyPr/>
          <a:lstStyle/>
          <a:p>
            <a:r>
              <a:rPr lang="en-US"/>
              <a:t>Click to edit Master title style</a:t>
            </a:r>
            <a:endParaRPr lang="tr-TR"/>
          </a:p>
        </p:txBody>
      </p:sp>
      <p:sp>
        <p:nvSpPr>
          <p:cNvPr id="3" name="Vertical Text Placeholder 2">
            <a:extLst>
              <a:ext uri="{FF2B5EF4-FFF2-40B4-BE49-F238E27FC236}">
                <a16:creationId xmlns:a16="http://schemas.microsoft.com/office/drawing/2014/main" id="{00C65F17-8F52-4ACC-9041-D1C20AD32BE6}"/>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tr-TR"/>
          </a:p>
        </p:txBody>
      </p:sp>
      <p:sp>
        <p:nvSpPr>
          <p:cNvPr id="4" name="Date Placeholder 3">
            <a:extLst>
              <a:ext uri="{FF2B5EF4-FFF2-40B4-BE49-F238E27FC236}">
                <a16:creationId xmlns:a16="http://schemas.microsoft.com/office/drawing/2014/main" id="{3C5655CF-19F2-401F-B080-FB0CE533A16C}"/>
              </a:ext>
            </a:extLst>
          </p:cNvPr>
          <p:cNvSpPr>
            <a:spLocks noGrp="1"/>
          </p:cNvSpPr>
          <p:nvPr>
            <p:ph type="dt" sz="half" idx="10"/>
          </p:nvPr>
        </p:nvSpPr>
        <p:spPr/>
        <p:txBody>
          <a:bodyPr/>
          <a:lstStyle/>
          <a:p>
            <a:fld id="{133A0C95-3133-4E82-B12F-9887DD00BC5A}" type="datetimeFigureOut">
              <a:rPr lang="tr-TR" smtClean="0"/>
              <a:t>07.04.2018</a:t>
            </a:fld>
            <a:endParaRPr lang="tr-TR"/>
          </a:p>
        </p:txBody>
      </p:sp>
      <p:sp>
        <p:nvSpPr>
          <p:cNvPr id="5" name="Footer Placeholder 4">
            <a:extLst>
              <a:ext uri="{FF2B5EF4-FFF2-40B4-BE49-F238E27FC236}">
                <a16:creationId xmlns:a16="http://schemas.microsoft.com/office/drawing/2014/main" id="{37331462-130A-4863-9E5D-F0F83DA494FA}"/>
              </a:ext>
            </a:extLst>
          </p:cNvPr>
          <p:cNvSpPr>
            <a:spLocks noGrp="1"/>
          </p:cNvSpPr>
          <p:nvPr>
            <p:ph type="ftr" sz="quarter" idx="11"/>
          </p:nvPr>
        </p:nvSpPr>
        <p:spPr/>
        <p:txBody>
          <a:bodyPr/>
          <a:lstStyle/>
          <a:p>
            <a:endParaRPr lang="tr-TR"/>
          </a:p>
        </p:txBody>
      </p:sp>
      <p:sp>
        <p:nvSpPr>
          <p:cNvPr id="6" name="Slide Number Placeholder 5">
            <a:extLst>
              <a:ext uri="{FF2B5EF4-FFF2-40B4-BE49-F238E27FC236}">
                <a16:creationId xmlns:a16="http://schemas.microsoft.com/office/drawing/2014/main" id="{708CCC74-1AFA-4BC6-A299-F8F17829D682}"/>
              </a:ext>
            </a:extLst>
          </p:cNvPr>
          <p:cNvSpPr>
            <a:spLocks noGrp="1"/>
          </p:cNvSpPr>
          <p:nvPr>
            <p:ph type="sldNum" sz="quarter" idx="12"/>
          </p:nvPr>
        </p:nvSpPr>
        <p:spPr/>
        <p:txBody>
          <a:bodyPr/>
          <a:lstStyle/>
          <a:p>
            <a:fld id="{61E2FA40-3D6A-41B0-A026-E0902A0041CC}" type="slidenum">
              <a:rPr lang="tr-TR" smtClean="0"/>
              <a:t>‹#›</a:t>
            </a:fld>
            <a:endParaRPr lang="tr-TR"/>
          </a:p>
        </p:txBody>
      </p:sp>
    </p:spTree>
    <p:extLst>
      <p:ext uri="{BB962C8B-B14F-4D97-AF65-F5344CB8AC3E}">
        <p14:creationId xmlns:p14="http://schemas.microsoft.com/office/powerpoint/2010/main" val="21120530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1C07EAB-848E-4984-8D55-CD71FC47D9BB}"/>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tr-TR"/>
          </a:p>
        </p:txBody>
      </p:sp>
      <p:sp>
        <p:nvSpPr>
          <p:cNvPr id="3" name="Vertical Text Placeholder 2">
            <a:extLst>
              <a:ext uri="{FF2B5EF4-FFF2-40B4-BE49-F238E27FC236}">
                <a16:creationId xmlns:a16="http://schemas.microsoft.com/office/drawing/2014/main" id="{82D98DA9-94A2-401D-A5C4-42D53C1D96DC}"/>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tr-TR"/>
          </a:p>
        </p:txBody>
      </p:sp>
      <p:sp>
        <p:nvSpPr>
          <p:cNvPr id="4" name="Date Placeholder 3">
            <a:extLst>
              <a:ext uri="{FF2B5EF4-FFF2-40B4-BE49-F238E27FC236}">
                <a16:creationId xmlns:a16="http://schemas.microsoft.com/office/drawing/2014/main" id="{551CED02-68E7-44BB-BD10-A88BEA24A994}"/>
              </a:ext>
            </a:extLst>
          </p:cNvPr>
          <p:cNvSpPr>
            <a:spLocks noGrp="1"/>
          </p:cNvSpPr>
          <p:nvPr>
            <p:ph type="dt" sz="half" idx="10"/>
          </p:nvPr>
        </p:nvSpPr>
        <p:spPr/>
        <p:txBody>
          <a:bodyPr/>
          <a:lstStyle/>
          <a:p>
            <a:fld id="{133A0C95-3133-4E82-B12F-9887DD00BC5A}" type="datetimeFigureOut">
              <a:rPr lang="tr-TR" smtClean="0"/>
              <a:t>07.04.2018</a:t>
            </a:fld>
            <a:endParaRPr lang="tr-TR"/>
          </a:p>
        </p:txBody>
      </p:sp>
      <p:sp>
        <p:nvSpPr>
          <p:cNvPr id="5" name="Footer Placeholder 4">
            <a:extLst>
              <a:ext uri="{FF2B5EF4-FFF2-40B4-BE49-F238E27FC236}">
                <a16:creationId xmlns:a16="http://schemas.microsoft.com/office/drawing/2014/main" id="{71F412D9-FFBF-4FF2-AD6F-47F32B015A9F}"/>
              </a:ext>
            </a:extLst>
          </p:cNvPr>
          <p:cNvSpPr>
            <a:spLocks noGrp="1"/>
          </p:cNvSpPr>
          <p:nvPr>
            <p:ph type="ftr" sz="quarter" idx="11"/>
          </p:nvPr>
        </p:nvSpPr>
        <p:spPr/>
        <p:txBody>
          <a:bodyPr/>
          <a:lstStyle/>
          <a:p>
            <a:endParaRPr lang="tr-TR"/>
          </a:p>
        </p:txBody>
      </p:sp>
      <p:sp>
        <p:nvSpPr>
          <p:cNvPr id="6" name="Slide Number Placeholder 5">
            <a:extLst>
              <a:ext uri="{FF2B5EF4-FFF2-40B4-BE49-F238E27FC236}">
                <a16:creationId xmlns:a16="http://schemas.microsoft.com/office/drawing/2014/main" id="{D2500236-677E-4B9D-A526-FADF81D6214E}"/>
              </a:ext>
            </a:extLst>
          </p:cNvPr>
          <p:cNvSpPr>
            <a:spLocks noGrp="1"/>
          </p:cNvSpPr>
          <p:nvPr>
            <p:ph type="sldNum" sz="quarter" idx="12"/>
          </p:nvPr>
        </p:nvSpPr>
        <p:spPr/>
        <p:txBody>
          <a:bodyPr/>
          <a:lstStyle/>
          <a:p>
            <a:fld id="{61E2FA40-3D6A-41B0-A026-E0902A0041CC}" type="slidenum">
              <a:rPr lang="tr-TR" smtClean="0"/>
              <a:t>‹#›</a:t>
            </a:fld>
            <a:endParaRPr lang="tr-TR"/>
          </a:p>
        </p:txBody>
      </p:sp>
    </p:spTree>
    <p:extLst>
      <p:ext uri="{BB962C8B-B14F-4D97-AF65-F5344CB8AC3E}">
        <p14:creationId xmlns:p14="http://schemas.microsoft.com/office/powerpoint/2010/main" val="27182337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163DC-F4E1-4B52-B76A-5DE318025D42}"/>
              </a:ext>
            </a:extLst>
          </p:cNvPr>
          <p:cNvSpPr>
            <a:spLocks noGrp="1"/>
          </p:cNvSpPr>
          <p:nvPr>
            <p:ph type="title"/>
          </p:nvPr>
        </p:nvSpPr>
        <p:spPr/>
        <p:txBody>
          <a:bodyPr/>
          <a:lstStyle/>
          <a:p>
            <a:r>
              <a:rPr lang="en-US"/>
              <a:t>Click to edit Master title style</a:t>
            </a:r>
            <a:endParaRPr lang="tr-TR"/>
          </a:p>
        </p:txBody>
      </p:sp>
      <p:sp>
        <p:nvSpPr>
          <p:cNvPr id="3" name="Content Placeholder 2">
            <a:extLst>
              <a:ext uri="{FF2B5EF4-FFF2-40B4-BE49-F238E27FC236}">
                <a16:creationId xmlns:a16="http://schemas.microsoft.com/office/drawing/2014/main" id="{74767E5F-D380-4CE1-A897-8D63F4BA8FC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tr-TR"/>
          </a:p>
        </p:txBody>
      </p:sp>
      <p:sp>
        <p:nvSpPr>
          <p:cNvPr id="4" name="Date Placeholder 3">
            <a:extLst>
              <a:ext uri="{FF2B5EF4-FFF2-40B4-BE49-F238E27FC236}">
                <a16:creationId xmlns:a16="http://schemas.microsoft.com/office/drawing/2014/main" id="{7D01996B-1482-47B8-9710-D5F2877B24D8}"/>
              </a:ext>
            </a:extLst>
          </p:cNvPr>
          <p:cNvSpPr>
            <a:spLocks noGrp="1"/>
          </p:cNvSpPr>
          <p:nvPr>
            <p:ph type="dt" sz="half" idx="10"/>
          </p:nvPr>
        </p:nvSpPr>
        <p:spPr/>
        <p:txBody>
          <a:bodyPr/>
          <a:lstStyle/>
          <a:p>
            <a:fld id="{133A0C95-3133-4E82-B12F-9887DD00BC5A}" type="datetimeFigureOut">
              <a:rPr lang="tr-TR" smtClean="0"/>
              <a:t>07.04.2018</a:t>
            </a:fld>
            <a:endParaRPr lang="tr-TR"/>
          </a:p>
        </p:txBody>
      </p:sp>
      <p:sp>
        <p:nvSpPr>
          <p:cNvPr id="5" name="Footer Placeholder 4">
            <a:extLst>
              <a:ext uri="{FF2B5EF4-FFF2-40B4-BE49-F238E27FC236}">
                <a16:creationId xmlns:a16="http://schemas.microsoft.com/office/drawing/2014/main" id="{0C72B562-4C83-48DC-968B-BB0E5174B515}"/>
              </a:ext>
            </a:extLst>
          </p:cNvPr>
          <p:cNvSpPr>
            <a:spLocks noGrp="1"/>
          </p:cNvSpPr>
          <p:nvPr>
            <p:ph type="ftr" sz="quarter" idx="11"/>
          </p:nvPr>
        </p:nvSpPr>
        <p:spPr/>
        <p:txBody>
          <a:bodyPr/>
          <a:lstStyle/>
          <a:p>
            <a:endParaRPr lang="tr-TR"/>
          </a:p>
        </p:txBody>
      </p:sp>
      <p:sp>
        <p:nvSpPr>
          <p:cNvPr id="6" name="Slide Number Placeholder 5">
            <a:extLst>
              <a:ext uri="{FF2B5EF4-FFF2-40B4-BE49-F238E27FC236}">
                <a16:creationId xmlns:a16="http://schemas.microsoft.com/office/drawing/2014/main" id="{9ED1682B-5325-4163-A2B1-17AA97F63B93}"/>
              </a:ext>
            </a:extLst>
          </p:cNvPr>
          <p:cNvSpPr>
            <a:spLocks noGrp="1"/>
          </p:cNvSpPr>
          <p:nvPr>
            <p:ph type="sldNum" sz="quarter" idx="12"/>
          </p:nvPr>
        </p:nvSpPr>
        <p:spPr/>
        <p:txBody>
          <a:bodyPr/>
          <a:lstStyle/>
          <a:p>
            <a:fld id="{61E2FA40-3D6A-41B0-A026-E0902A0041CC}" type="slidenum">
              <a:rPr lang="tr-TR" smtClean="0"/>
              <a:t>‹#›</a:t>
            </a:fld>
            <a:endParaRPr lang="tr-TR"/>
          </a:p>
        </p:txBody>
      </p:sp>
    </p:spTree>
    <p:extLst>
      <p:ext uri="{BB962C8B-B14F-4D97-AF65-F5344CB8AC3E}">
        <p14:creationId xmlns:p14="http://schemas.microsoft.com/office/powerpoint/2010/main" val="6668757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B70719-5C73-40CD-8E02-FCA3624D9A3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tr-TR"/>
          </a:p>
        </p:txBody>
      </p:sp>
      <p:sp>
        <p:nvSpPr>
          <p:cNvPr id="3" name="Text Placeholder 2">
            <a:extLst>
              <a:ext uri="{FF2B5EF4-FFF2-40B4-BE49-F238E27FC236}">
                <a16:creationId xmlns:a16="http://schemas.microsoft.com/office/drawing/2014/main" id="{D194FA2C-6299-47D4-85E3-E5AC0B2D6E4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7CC99D87-605B-4C1C-BC72-90CFBB958F2C}"/>
              </a:ext>
            </a:extLst>
          </p:cNvPr>
          <p:cNvSpPr>
            <a:spLocks noGrp="1"/>
          </p:cNvSpPr>
          <p:nvPr>
            <p:ph type="dt" sz="half" idx="10"/>
          </p:nvPr>
        </p:nvSpPr>
        <p:spPr/>
        <p:txBody>
          <a:bodyPr/>
          <a:lstStyle/>
          <a:p>
            <a:fld id="{133A0C95-3133-4E82-B12F-9887DD00BC5A}" type="datetimeFigureOut">
              <a:rPr lang="tr-TR" smtClean="0"/>
              <a:t>07.04.2018</a:t>
            </a:fld>
            <a:endParaRPr lang="tr-TR"/>
          </a:p>
        </p:txBody>
      </p:sp>
      <p:sp>
        <p:nvSpPr>
          <p:cNvPr id="5" name="Footer Placeholder 4">
            <a:extLst>
              <a:ext uri="{FF2B5EF4-FFF2-40B4-BE49-F238E27FC236}">
                <a16:creationId xmlns:a16="http://schemas.microsoft.com/office/drawing/2014/main" id="{45E05F57-FCB4-4CC1-9B6F-9B0BBFB24F6C}"/>
              </a:ext>
            </a:extLst>
          </p:cNvPr>
          <p:cNvSpPr>
            <a:spLocks noGrp="1"/>
          </p:cNvSpPr>
          <p:nvPr>
            <p:ph type="ftr" sz="quarter" idx="11"/>
          </p:nvPr>
        </p:nvSpPr>
        <p:spPr/>
        <p:txBody>
          <a:bodyPr/>
          <a:lstStyle/>
          <a:p>
            <a:endParaRPr lang="tr-TR"/>
          </a:p>
        </p:txBody>
      </p:sp>
      <p:sp>
        <p:nvSpPr>
          <p:cNvPr id="6" name="Slide Number Placeholder 5">
            <a:extLst>
              <a:ext uri="{FF2B5EF4-FFF2-40B4-BE49-F238E27FC236}">
                <a16:creationId xmlns:a16="http://schemas.microsoft.com/office/drawing/2014/main" id="{4963510F-AC0C-4128-A312-E231FEF357E9}"/>
              </a:ext>
            </a:extLst>
          </p:cNvPr>
          <p:cNvSpPr>
            <a:spLocks noGrp="1"/>
          </p:cNvSpPr>
          <p:nvPr>
            <p:ph type="sldNum" sz="quarter" idx="12"/>
          </p:nvPr>
        </p:nvSpPr>
        <p:spPr/>
        <p:txBody>
          <a:bodyPr/>
          <a:lstStyle/>
          <a:p>
            <a:fld id="{61E2FA40-3D6A-41B0-A026-E0902A0041CC}" type="slidenum">
              <a:rPr lang="tr-TR" smtClean="0"/>
              <a:t>‹#›</a:t>
            </a:fld>
            <a:endParaRPr lang="tr-TR"/>
          </a:p>
        </p:txBody>
      </p:sp>
    </p:spTree>
    <p:extLst>
      <p:ext uri="{BB962C8B-B14F-4D97-AF65-F5344CB8AC3E}">
        <p14:creationId xmlns:p14="http://schemas.microsoft.com/office/powerpoint/2010/main" val="32305510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98C09-3954-498C-902D-802B5CC7BDD5}"/>
              </a:ext>
            </a:extLst>
          </p:cNvPr>
          <p:cNvSpPr>
            <a:spLocks noGrp="1"/>
          </p:cNvSpPr>
          <p:nvPr>
            <p:ph type="title"/>
          </p:nvPr>
        </p:nvSpPr>
        <p:spPr/>
        <p:txBody>
          <a:bodyPr/>
          <a:lstStyle/>
          <a:p>
            <a:r>
              <a:rPr lang="en-US"/>
              <a:t>Click to edit Master title style</a:t>
            </a:r>
            <a:endParaRPr lang="tr-TR"/>
          </a:p>
        </p:txBody>
      </p:sp>
      <p:sp>
        <p:nvSpPr>
          <p:cNvPr id="3" name="Content Placeholder 2">
            <a:extLst>
              <a:ext uri="{FF2B5EF4-FFF2-40B4-BE49-F238E27FC236}">
                <a16:creationId xmlns:a16="http://schemas.microsoft.com/office/drawing/2014/main" id="{0557D1F1-C647-4896-9F05-6F5CDFA828C9}"/>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tr-TR"/>
          </a:p>
        </p:txBody>
      </p:sp>
      <p:sp>
        <p:nvSpPr>
          <p:cNvPr id="4" name="Content Placeholder 3">
            <a:extLst>
              <a:ext uri="{FF2B5EF4-FFF2-40B4-BE49-F238E27FC236}">
                <a16:creationId xmlns:a16="http://schemas.microsoft.com/office/drawing/2014/main" id="{B10977C4-133B-4223-8B1A-71857E046BCA}"/>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tr-TR"/>
          </a:p>
        </p:txBody>
      </p:sp>
      <p:sp>
        <p:nvSpPr>
          <p:cNvPr id="5" name="Date Placeholder 4">
            <a:extLst>
              <a:ext uri="{FF2B5EF4-FFF2-40B4-BE49-F238E27FC236}">
                <a16:creationId xmlns:a16="http://schemas.microsoft.com/office/drawing/2014/main" id="{71323FA1-C8C2-45F1-B17E-86E66C5CB6D2}"/>
              </a:ext>
            </a:extLst>
          </p:cNvPr>
          <p:cNvSpPr>
            <a:spLocks noGrp="1"/>
          </p:cNvSpPr>
          <p:nvPr>
            <p:ph type="dt" sz="half" idx="10"/>
          </p:nvPr>
        </p:nvSpPr>
        <p:spPr/>
        <p:txBody>
          <a:bodyPr/>
          <a:lstStyle/>
          <a:p>
            <a:fld id="{133A0C95-3133-4E82-B12F-9887DD00BC5A}" type="datetimeFigureOut">
              <a:rPr lang="tr-TR" smtClean="0"/>
              <a:t>07.04.2018</a:t>
            </a:fld>
            <a:endParaRPr lang="tr-TR"/>
          </a:p>
        </p:txBody>
      </p:sp>
      <p:sp>
        <p:nvSpPr>
          <p:cNvPr id="6" name="Footer Placeholder 5">
            <a:extLst>
              <a:ext uri="{FF2B5EF4-FFF2-40B4-BE49-F238E27FC236}">
                <a16:creationId xmlns:a16="http://schemas.microsoft.com/office/drawing/2014/main" id="{41A7B99A-0798-4F8A-ABCE-4C4261E9470D}"/>
              </a:ext>
            </a:extLst>
          </p:cNvPr>
          <p:cNvSpPr>
            <a:spLocks noGrp="1"/>
          </p:cNvSpPr>
          <p:nvPr>
            <p:ph type="ftr" sz="quarter" idx="11"/>
          </p:nvPr>
        </p:nvSpPr>
        <p:spPr/>
        <p:txBody>
          <a:bodyPr/>
          <a:lstStyle/>
          <a:p>
            <a:endParaRPr lang="tr-TR"/>
          </a:p>
        </p:txBody>
      </p:sp>
      <p:sp>
        <p:nvSpPr>
          <p:cNvPr id="7" name="Slide Number Placeholder 6">
            <a:extLst>
              <a:ext uri="{FF2B5EF4-FFF2-40B4-BE49-F238E27FC236}">
                <a16:creationId xmlns:a16="http://schemas.microsoft.com/office/drawing/2014/main" id="{B36D025E-9DDD-4F23-95CD-71ACDB34932E}"/>
              </a:ext>
            </a:extLst>
          </p:cNvPr>
          <p:cNvSpPr>
            <a:spLocks noGrp="1"/>
          </p:cNvSpPr>
          <p:nvPr>
            <p:ph type="sldNum" sz="quarter" idx="12"/>
          </p:nvPr>
        </p:nvSpPr>
        <p:spPr/>
        <p:txBody>
          <a:bodyPr/>
          <a:lstStyle/>
          <a:p>
            <a:fld id="{61E2FA40-3D6A-41B0-A026-E0902A0041CC}" type="slidenum">
              <a:rPr lang="tr-TR" smtClean="0"/>
              <a:t>‹#›</a:t>
            </a:fld>
            <a:endParaRPr lang="tr-TR"/>
          </a:p>
        </p:txBody>
      </p:sp>
    </p:spTree>
    <p:extLst>
      <p:ext uri="{BB962C8B-B14F-4D97-AF65-F5344CB8AC3E}">
        <p14:creationId xmlns:p14="http://schemas.microsoft.com/office/powerpoint/2010/main" val="31922565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E8858B-E483-406F-8698-4233B433289C}"/>
              </a:ext>
            </a:extLst>
          </p:cNvPr>
          <p:cNvSpPr>
            <a:spLocks noGrp="1"/>
          </p:cNvSpPr>
          <p:nvPr>
            <p:ph type="title"/>
          </p:nvPr>
        </p:nvSpPr>
        <p:spPr>
          <a:xfrm>
            <a:off x="839788" y="365125"/>
            <a:ext cx="10515600" cy="1325563"/>
          </a:xfrm>
        </p:spPr>
        <p:txBody>
          <a:bodyPr/>
          <a:lstStyle/>
          <a:p>
            <a:r>
              <a:rPr lang="en-US"/>
              <a:t>Click to edit Master title style</a:t>
            </a:r>
            <a:endParaRPr lang="tr-TR"/>
          </a:p>
        </p:txBody>
      </p:sp>
      <p:sp>
        <p:nvSpPr>
          <p:cNvPr id="3" name="Text Placeholder 2">
            <a:extLst>
              <a:ext uri="{FF2B5EF4-FFF2-40B4-BE49-F238E27FC236}">
                <a16:creationId xmlns:a16="http://schemas.microsoft.com/office/drawing/2014/main" id="{5C8C71AC-6C76-4557-91D7-50B03060D59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3AF59480-DA28-4E42-B097-9B5A2278F619}"/>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tr-TR"/>
          </a:p>
        </p:txBody>
      </p:sp>
      <p:sp>
        <p:nvSpPr>
          <p:cNvPr id="5" name="Text Placeholder 4">
            <a:extLst>
              <a:ext uri="{FF2B5EF4-FFF2-40B4-BE49-F238E27FC236}">
                <a16:creationId xmlns:a16="http://schemas.microsoft.com/office/drawing/2014/main" id="{03402924-9D6D-422D-8BEC-8505F2A38B9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104A1B84-3E13-4E3D-BDA1-415485E8CD25}"/>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tr-TR"/>
          </a:p>
        </p:txBody>
      </p:sp>
      <p:sp>
        <p:nvSpPr>
          <p:cNvPr id="7" name="Date Placeholder 6">
            <a:extLst>
              <a:ext uri="{FF2B5EF4-FFF2-40B4-BE49-F238E27FC236}">
                <a16:creationId xmlns:a16="http://schemas.microsoft.com/office/drawing/2014/main" id="{51CF1EB2-34A8-4182-A770-6E9C312D5A0B}"/>
              </a:ext>
            </a:extLst>
          </p:cNvPr>
          <p:cNvSpPr>
            <a:spLocks noGrp="1"/>
          </p:cNvSpPr>
          <p:nvPr>
            <p:ph type="dt" sz="half" idx="10"/>
          </p:nvPr>
        </p:nvSpPr>
        <p:spPr/>
        <p:txBody>
          <a:bodyPr/>
          <a:lstStyle/>
          <a:p>
            <a:fld id="{133A0C95-3133-4E82-B12F-9887DD00BC5A}" type="datetimeFigureOut">
              <a:rPr lang="tr-TR" smtClean="0"/>
              <a:t>07.04.2018</a:t>
            </a:fld>
            <a:endParaRPr lang="tr-TR"/>
          </a:p>
        </p:txBody>
      </p:sp>
      <p:sp>
        <p:nvSpPr>
          <p:cNvPr id="8" name="Footer Placeholder 7">
            <a:extLst>
              <a:ext uri="{FF2B5EF4-FFF2-40B4-BE49-F238E27FC236}">
                <a16:creationId xmlns:a16="http://schemas.microsoft.com/office/drawing/2014/main" id="{98F42B4F-2E4C-4D37-9C6B-0656400F7307}"/>
              </a:ext>
            </a:extLst>
          </p:cNvPr>
          <p:cNvSpPr>
            <a:spLocks noGrp="1"/>
          </p:cNvSpPr>
          <p:nvPr>
            <p:ph type="ftr" sz="quarter" idx="11"/>
          </p:nvPr>
        </p:nvSpPr>
        <p:spPr/>
        <p:txBody>
          <a:bodyPr/>
          <a:lstStyle/>
          <a:p>
            <a:endParaRPr lang="tr-TR"/>
          </a:p>
        </p:txBody>
      </p:sp>
      <p:sp>
        <p:nvSpPr>
          <p:cNvPr id="9" name="Slide Number Placeholder 8">
            <a:extLst>
              <a:ext uri="{FF2B5EF4-FFF2-40B4-BE49-F238E27FC236}">
                <a16:creationId xmlns:a16="http://schemas.microsoft.com/office/drawing/2014/main" id="{18C56B13-F7E4-403A-9F89-F321AB427A3C}"/>
              </a:ext>
            </a:extLst>
          </p:cNvPr>
          <p:cNvSpPr>
            <a:spLocks noGrp="1"/>
          </p:cNvSpPr>
          <p:nvPr>
            <p:ph type="sldNum" sz="quarter" idx="12"/>
          </p:nvPr>
        </p:nvSpPr>
        <p:spPr/>
        <p:txBody>
          <a:bodyPr/>
          <a:lstStyle/>
          <a:p>
            <a:fld id="{61E2FA40-3D6A-41B0-A026-E0902A0041CC}" type="slidenum">
              <a:rPr lang="tr-TR" smtClean="0"/>
              <a:t>‹#›</a:t>
            </a:fld>
            <a:endParaRPr lang="tr-TR"/>
          </a:p>
        </p:txBody>
      </p:sp>
    </p:spTree>
    <p:extLst>
      <p:ext uri="{BB962C8B-B14F-4D97-AF65-F5344CB8AC3E}">
        <p14:creationId xmlns:p14="http://schemas.microsoft.com/office/powerpoint/2010/main" val="31490116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9CE8B7-D330-46E4-BB43-FEC727D0F341}"/>
              </a:ext>
            </a:extLst>
          </p:cNvPr>
          <p:cNvSpPr>
            <a:spLocks noGrp="1"/>
          </p:cNvSpPr>
          <p:nvPr>
            <p:ph type="title"/>
          </p:nvPr>
        </p:nvSpPr>
        <p:spPr/>
        <p:txBody>
          <a:bodyPr/>
          <a:lstStyle/>
          <a:p>
            <a:r>
              <a:rPr lang="en-US"/>
              <a:t>Click to edit Master title style</a:t>
            </a:r>
            <a:endParaRPr lang="tr-TR"/>
          </a:p>
        </p:txBody>
      </p:sp>
      <p:sp>
        <p:nvSpPr>
          <p:cNvPr id="3" name="Date Placeholder 2">
            <a:extLst>
              <a:ext uri="{FF2B5EF4-FFF2-40B4-BE49-F238E27FC236}">
                <a16:creationId xmlns:a16="http://schemas.microsoft.com/office/drawing/2014/main" id="{DDD438A5-1906-4986-B178-1C3BB4EB62DE}"/>
              </a:ext>
            </a:extLst>
          </p:cNvPr>
          <p:cNvSpPr>
            <a:spLocks noGrp="1"/>
          </p:cNvSpPr>
          <p:nvPr>
            <p:ph type="dt" sz="half" idx="10"/>
          </p:nvPr>
        </p:nvSpPr>
        <p:spPr/>
        <p:txBody>
          <a:bodyPr/>
          <a:lstStyle/>
          <a:p>
            <a:fld id="{133A0C95-3133-4E82-B12F-9887DD00BC5A}" type="datetimeFigureOut">
              <a:rPr lang="tr-TR" smtClean="0"/>
              <a:t>07.04.2018</a:t>
            </a:fld>
            <a:endParaRPr lang="tr-TR"/>
          </a:p>
        </p:txBody>
      </p:sp>
      <p:sp>
        <p:nvSpPr>
          <p:cNvPr id="4" name="Footer Placeholder 3">
            <a:extLst>
              <a:ext uri="{FF2B5EF4-FFF2-40B4-BE49-F238E27FC236}">
                <a16:creationId xmlns:a16="http://schemas.microsoft.com/office/drawing/2014/main" id="{75F4E97D-E994-477E-A118-49E1E4A66971}"/>
              </a:ext>
            </a:extLst>
          </p:cNvPr>
          <p:cNvSpPr>
            <a:spLocks noGrp="1"/>
          </p:cNvSpPr>
          <p:nvPr>
            <p:ph type="ftr" sz="quarter" idx="11"/>
          </p:nvPr>
        </p:nvSpPr>
        <p:spPr/>
        <p:txBody>
          <a:bodyPr/>
          <a:lstStyle/>
          <a:p>
            <a:endParaRPr lang="tr-TR"/>
          </a:p>
        </p:txBody>
      </p:sp>
      <p:sp>
        <p:nvSpPr>
          <p:cNvPr id="5" name="Slide Number Placeholder 4">
            <a:extLst>
              <a:ext uri="{FF2B5EF4-FFF2-40B4-BE49-F238E27FC236}">
                <a16:creationId xmlns:a16="http://schemas.microsoft.com/office/drawing/2014/main" id="{DA23A4EE-40E7-4032-ADBD-2FBCA2B1BE58}"/>
              </a:ext>
            </a:extLst>
          </p:cNvPr>
          <p:cNvSpPr>
            <a:spLocks noGrp="1"/>
          </p:cNvSpPr>
          <p:nvPr>
            <p:ph type="sldNum" sz="quarter" idx="12"/>
          </p:nvPr>
        </p:nvSpPr>
        <p:spPr/>
        <p:txBody>
          <a:bodyPr/>
          <a:lstStyle/>
          <a:p>
            <a:fld id="{61E2FA40-3D6A-41B0-A026-E0902A0041CC}" type="slidenum">
              <a:rPr lang="tr-TR" smtClean="0"/>
              <a:t>‹#›</a:t>
            </a:fld>
            <a:endParaRPr lang="tr-TR"/>
          </a:p>
        </p:txBody>
      </p:sp>
    </p:spTree>
    <p:extLst>
      <p:ext uri="{BB962C8B-B14F-4D97-AF65-F5344CB8AC3E}">
        <p14:creationId xmlns:p14="http://schemas.microsoft.com/office/powerpoint/2010/main" val="17676461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0EF3603-C422-4F3F-B150-96ADDB9CD1F4}"/>
              </a:ext>
            </a:extLst>
          </p:cNvPr>
          <p:cNvSpPr>
            <a:spLocks noGrp="1"/>
          </p:cNvSpPr>
          <p:nvPr>
            <p:ph type="dt" sz="half" idx="10"/>
          </p:nvPr>
        </p:nvSpPr>
        <p:spPr/>
        <p:txBody>
          <a:bodyPr/>
          <a:lstStyle/>
          <a:p>
            <a:fld id="{133A0C95-3133-4E82-B12F-9887DD00BC5A}" type="datetimeFigureOut">
              <a:rPr lang="tr-TR" smtClean="0"/>
              <a:t>07.04.2018</a:t>
            </a:fld>
            <a:endParaRPr lang="tr-TR"/>
          </a:p>
        </p:txBody>
      </p:sp>
      <p:sp>
        <p:nvSpPr>
          <p:cNvPr id="3" name="Footer Placeholder 2">
            <a:extLst>
              <a:ext uri="{FF2B5EF4-FFF2-40B4-BE49-F238E27FC236}">
                <a16:creationId xmlns:a16="http://schemas.microsoft.com/office/drawing/2014/main" id="{51D93428-2719-4BAD-BDDC-7310CDB22D5B}"/>
              </a:ext>
            </a:extLst>
          </p:cNvPr>
          <p:cNvSpPr>
            <a:spLocks noGrp="1"/>
          </p:cNvSpPr>
          <p:nvPr>
            <p:ph type="ftr" sz="quarter" idx="11"/>
          </p:nvPr>
        </p:nvSpPr>
        <p:spPr/>
        <p:txBody>
          <a:bodyPr/>
          <a:lstStyle/>
          <a:p>
            <a:endParaRPr lang="tr-TR"/>
          </a:p>
        </p:txBody>
      </p:sp>
      <p:sp>
        <p:nvSpPr>
          <p:cNvPr id="4" name="Slide Number Placeholder 3">
            <a:extLst>
              <a:ext uri="{FF2B5EF4-FFF2-40B4-BE49-F238E27FC236}">
                <a16:creationId xmlns:a16="http://schemas.microsoft.com/office/drawing/2014/main" id="{7E13AC97-6A4B-4C0B-AB5C-416E902C6EDD}"/>
              </a:ext>
            </a:extLst>
          </p:cNvPr>
          <p:cNvSpPr>
            <a:spLocks noGrp="1"/>
          </p:cNvSpPr>
          <p:nvPr>
            <p:ph type="sldNum" sz="quarter" idx="12"/>
          </p:nvPr>
        </p:nvSpPr>
        <p:spPr/>
        <p:txBody>
          <a:bodyPr/>
          <a:lstStyle/>
          <a:p>
            <a:fld id="{61E2FA40-3D6A-41B0-A026-E0902A0041CC}" type="slidenum">
              <a:rPr lang="tr-TR" smtClean="0"/>
              <a:t>‹#›</a:t>
            </a:fld>
            <a:endParaRPr lang="tr-TR"/>
          </a:p>
        </p:txBody>
      </p:sp>
    </p:spTree>
    <p:extLst>
      <p:ext uri="{BB962C8B-B14F-4D97-AF65-F5344CB8AC3E}">
        <p14:creationId xmlns:p14="http://schemas.microsoft.com/office/powerpoint/2010/main" val="6192874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17FB3A-5B10-432C-926E-979DD2E2697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tr-TR"/>
          </a:p>
        </p:txBody>
      </p:sp>
      <p:sp>
        <p:nvSpPr>
          <p:cNvPr id="3" name="Content Placeholder 2">
            <a:extLst>
              <a:ext uri="{FF2B5EF4-FFF2-40B4-BE49-F238E27FC236}">
                <a16:creationId xmlns:a16="http://schemas.microsoft.com/office/drawing/2014/main" id="{BEDB3195-29C1-4D96-9DE9-BDB7567BB1E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tr-TR"/>
          </a:p>
        </p:txBody>
      </p:sp>
      <p:sp>
        <p:nvSpPr>
          <p:cNvPr id="4" name="Text Placeholder 3">
            <a:extLst>
              <a:ext uri="{FF2B5EF4-FFF2-40B4-BE49-F238E27FC236}">
                <a16:creationId xmlns:a16="http://schemas.microsoft.com/office/drawing/2014/main" id="{706C980B-F95C-4F13-B9A8-79AED2045CC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5EDEC66-3165-4F21-97EB-7C9EC4E1B417}"/>
              </a:ext>
            </a:extLst>
          </p:cNvPr>
          <p:cNvSpPr>
            <a:spLocks noGrp="1"/>
          </p:cNvSpPr>
          <p:nvPr>
            <p:ph type="dt" sz="half" idx="10"/>
          </p:nvPr>
        </p:nvSpPr>
        <p:spPr/>
        <p:txBody>
          <a:bodyPr/>
          <a:lstStyle/>
          <a:p>
            <a:fld id="{133A0C95-3133-4E82-B12F-9887DD00BC5A}" type="datetimeFigureOut">
              <a:rPr lang="tr-TR" smtClean="0"/>
              <a:t>07.04.2018</a:t>
            </a:fld>
            <a:endParaRPr lang="tr-TR"/>
          </a:p>
        </p:txBody>
      </p:sp>
      <p:sp>
        <p:nvSpPr>
          <p:cNvPr id="6" name="Footer Placeholder 5">
            <a:extLst>
              <a:ext uri="{FF2B5EF4-FFF2-40B4-BE49-F238E27FC236}">
                <a16:creationId xmlns:a16="http://schemas.microsoft.com/office/drawing/2014/main" id="{D603180F-EC77-4598-AFA5-CD5807784BCB}"/>
              </a:ext>
            </a:extLst>
          </p:cNvPr>
          <p:cNvSpPr>
            <a:spLocks noGrp="1"/>
          </p:cNvSpPr>
          <p:nvPr>
            <p:ph type="ftr" sz="quarter" idx="11"/>
          </p:nvPr>
        </p:nvSpPr>
        <p:spPr/>
        <p:txBody>
          <a:bodyPr/>
          <a:lstStyle/>
          <a:p>
            <a:endParaRPr lang="tr-TR"/>
          </a:p>
        </p:txBody>
      </p:sp>
      <p:sp>
        <p:nvSpPr>
          <p:cNvPr id="7" name="Slide Number Placeholder 6">
            <a:extLst>
              <a:ext uri="{FF2B5EF4-FFF2-40B4-BE49-F238E27FC236}">
                <a16:creationId xmlns:a16="http://schemas.microsoft.com/office/drawing/2014/main" id="{9EC9412F-9E02-43C6-AF25-8119B04575D2}"/>
              </a:ext>
            </a:extLst>
          </p:cNvPr>
          <p:cNvSpPr>
            <a:spLocks noGrp="1"/>
          </p:cNvSpPr>
          <p:nvPr>
            <p:ph type="sldNum" sz="quarter" idx="12"/>
          </p:nvPr>
        </p:nvSpPr>
        <p:spPr/>
        <p:txBody>
          <a:bodyPr/>
          <a:lstStyle/>
          <a:p>
            <a:fld id="{61E2FA40-3D6A-41B0-A026-E0902A0041CC}" type="slidenum">
              <a:rPr lang="tr-TR" smtClean="0"/>
              <a:t>‹#›</a:t>
            </a:fld>
            <a:endParaRPr lang="tr-TR"/>
          </a:p>
        </p:txBody>
      </p:sp>
    </p:spTree>
    <p:extLst>
      <p:ext uri="{BB962C8B-B14F-4D97-AF65-F5344CB8AC3E}">
        <p14:creationId xmlns:p14="http://schemas.microsoft.com/office/powerpoint/2010/main" val="29523846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53429-1F9A-47E2-9899-C377AEAAAF6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tr-TR"/>
          </a:p>
        </p:txBody>
      </p:sp>
      <p:sp>
        <p:nvSpPr>
          <p:cNvPr id="3" name="Picture Placeholder 2">
            <a:extLst>
              <a:ext uri="{FF2B5EF4-FFF2-40B4-BE49-F238E27FC236}">
                <a16:creationId xmlns:a16="http://schemas.microsoft.com/office/drawing/2014/main" id="{7810995A-5D00-4B4C-9F0C-AC69C58A6E5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tr-TR"/>
          </a:p>
        </p:txBody>
      </p:sp>
      <p:sp>
        <p:nvSpPr>
          <p:cNvPr id="4" name="Text Placeholder 3">
            <a:extLst>
              <a:ext uri="{FF2B5EF4-FFF2-40B4-BE49-F238E27FC236}">
                <a16:creationId xmlns:a16="http://schemas.microsoft.com/office/drawing/2014/main" id="{BD6EBE04-449B-4D7D-A46D-8377B9860A6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3A85DF7-3B8C-41ED-8E80-92CC8BB8158E}"/>
              </a:ext>
            </a:extLst>
          </p:cNvPr>
          <p:cNvSpPr>
            <a:spLocks noGrp="1"/>
          </p:cNvSpPr>
          <p:nvPr>
            <p:ph type="dt" sz="half" idx="10"/>
          </p:nvPr>
        </p:nvSpPr>
        <p:spPr/>
        <p:txBody>
          <a:bodyPr/>
          <a:lstStyle/>
          <a:p>
            <a:fld id="{133A0C95-3133-4E82-B12F-9887DD00BC5A}" type="datetimeFigureOut">
              <a:rPr lang="tr-TR" smtClean="0"/>
              <a:t>07.04.2018</a:t>
            </a:fld>
            <a:endParaRPr lang="tr-TR"/>
          </a:p>
        </p:txBody>
      </p:sp>
      <p:sp>
        <p:nvSpPr>
          <p:cNvPr id="6" name="Footer Placeholder 5">
            <a:extLst>
              <a:ext uri="{FF2B5EF4-FFF2-40B4-BE49-F238E27FC236}">
                <a16:creationId xmlns:a16="http://schemas.microsoft.com/office/drawing/2014/main" id="{FBC2E3E5-EC9D-4E9E-8FE7-0F3DC104ADE5}"/>
              </a:ext>
            </a:extLst>
          </p:cNvPr>
          <p:cNvSpPr>
            <a:spLocks noGrp="1"/>
          </p:cNvSpPr>
          <p:nvPr>
            <p:ph type="ftr" sz="quarter" idx="11"/>
          </p:nvPr>
        </p:nvSpPr>
        <p:spPr/>
        <p:txBody>
          <a:bodyPr/>
          <a:lstStyle/>
          <a:p>
            <a:endParaRPr lang="tr-TR"/>
          </a:p>
        </p:txBody>
      </p:sp>
      <p:sp>
        <p:nvSpPr>
          <p:cNvPr id="7" name="Slide Number Placeholder 6">
            <a:extLst>
              <a:ext uri="{FF2B5EF4-FFF2-40B4-BE49-F238E27FC236}">
                <a16:creationId xmlns:a16="http://schemas.microsoft.com/office/drawing/2014/main" id="{F48F1855-7E04-4266-ABBB-5FDBEA19366D}"/>
              </a:ext>
            </a:extLst>
          </p:cNvPr>
          <p:cNvSpPr>
            <a:spLocks noGrp="1"/>
          </p:cNvSpPr>
          <p:nvPr>
            <p:ph type="sldNum" sz="quarter" idx="12"/>
          </p:nvPr>
        </p:nvSpPr>
        <p:spPr/>
        <p:txBody>
          <a:bodyPr/>
          <a:lstStyle/>
          <a:p>
            <a:fld id="{61E2FA40-3D6A-41B0-A026-E0902A0041CC}" type="slidenum">
              <a:rPr lang="tr-TR" smtClean="0"/>
              <a:t>‹#›</a:t>
            </a:fld>
            <a:endParaRPr lang="tr-TR"/>
          </a:p>
        </p:txBody>
      </p:sp>
    </p:spTree>
    <p:extLst>
      <p:ext uri="{BB962C8B-B14F-4D97-AF65-F5344CB8AC3E}">
        <p14:creationId xmlns:p14="http://schemas.microsoft.com/office/powerpoint/2010/main" val="4654451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E182975-A46A-4BB9-A68F-29075449FC6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tr-TR"/>
          </a:p>
        </p:txBody>
      </p:sp>
      <p:sp>
        <p:nvSpPr>
          <p:cNvPr id="3" name="Text Placeholder 2">
            <a:extLst>
              <a:ext uri="{FF2B5EF4-FFF2-40B4-BE49-F238E27FC236}">
                <a16:creationId xmlns:a16="http://schemas.microsoft.com/office/drawing/2014/main" id="{5E8E1E3B-A0D6-4603-B801-CAD7C210C93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tr-TR"/>
          </a:p>
        </p:txBody>
      </p:sp>
      <p:sp>
        <p:nvSpPr>
          <p:cNvPr id="4" name="Date Placeholder 3">
            <a:extLst>
              <a:ext uri="{FF2B5EF4-FFF2-40B4-BE49-F238E27FC236}">
                <a16:creationId xmlns:a16="http://schemas.microsoft.com/office/drawing/2014/main" id="{FB8901F0-51ED-4745-8F9C-48573189A5A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33A0C95-3133-4E82-B12F-9887DD00BC5A}" type="datetimeFigureOut">
              <a:rPr lang="tr-TR" smtClean="0"/>
              <a:t>07.04.2018</a:t>
            </a:fld>
            <a:endParaRPr lang="tr-TR"/>
          </a:p>
        </p:txBody>
      </p:sp>
      <p:sp>
        <p:nvSpPr>
          <p:cNvPr id="5" name="Footer Placeholder 4">
            <a:extLst>
              <a:ext uri="{FF2B5EF4-FFF2-40B4-BE49-F238E27FC236}">
                <a16:creationId xmlns:a16="http://schemas.microsoft.com/office/drawing/2014/main" id="{CB6E4A5E-F088-49B1-A4E0-3DDF53693C9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tr-TR"/>
          </a:p>
        </p:txBody>
      </p:sp>
      <p:sp>
        <p:nvSpPr>
          <p:cNvPr id="6" name="Slide Number Placeholder 5">
            <a:extLst>
              <a:ext uri="{FF2B5EF4-FFF2-40B4-BE49-F238E27FC236}">
                <a16:creationId xmlns:a16="http://schemas.microsoft.com/office/drawing/2014/main" id="{9B6B750A-1EDD-4805-A61E-AAE411E6665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1E2FA40-3D6A-41B0-A026-E0902A0041CC}" type="slidenum">
              <a:rPr lang="tr-TR" smtClean="0"/>
              <a:t>‹#›</a:t>
            </a:fld>
            <a:endParaRPr lang="tr-TR"/>
          </a:p>
        </p:txBody>
      </p:sp>
    </p:spTree>
    <p:extLst>
      <p:ext uri="{BB962C8B-B14F-4D97-AF65-F5344CB8AC3E}">
        <p14:creationId xmlns:p14="http://schemas.microsoft.com/office/powerpoint/2010/main" val="192173632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1.jp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01569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b="-1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152561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63009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b="-2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98107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395D0D-70CB-406A-BC7E-55FDE927C1B5}"/>
              </a:ext>
            </a:extLst>
          </p:cNvPr>
          <p:cNvSpPr>
            <a:spLocks noGrp="1"/>
          </p:cNvSpPr>
          <p:nvPr>
            <p:ph type="title"/>
          </p:nvPr>
        </p:nvSpPr>
        <p:spPr>
          <a:xfrm>
            <a:off x="838200" y="169817"/>
            <a:ext cx="10515600" cy="915035"/>
          </a:xfrm>
        </p:spPr>
        <p:txBody>
          <a:bodyPr>
            <a:normAutofit fontScale="90000"/>
          </a:bodyPr>
          <a:lstStyle/>
          <a:p>
            <a:r>
              <a:rPr lang="tr-TR" b="1" dirty="0">
                <a:solidFill>
                  <a:srgbClr val="FF0000"/>
                </a:solidFill>
                <a:latin typeface="Biology" panose="02000500000000000000" pitchFamily="2" charset="-94"/>
              </a:rPr>
              <a:t>KAN DAMARLARININ YAPISI ve GOREVLERİ</a:t>
            </a:r>
            <a:br>
              <a:rPr lang="tr-TR" dirty="0">
                <a:solidFill>
                  <a:srgbClr val="0070C0"/>
                </a:solidFill>
                <a:latin typeface="Biology" panose="02000500000000000000" pitchFamily="2" charset="-94"/>
              </a:rPr>
            </a:br>
            <a:endParaRPr lang="tr-TR" dirty="0">
              <a:solidFill>
                <a:srgbClr val="0070C0"/>
              </a:solidFill>
              <a:latin typeface="Biology" panose="02000500000000000000" pitchFamily="2" charset="-94"/>
            </a:endParaRPr>
          </a:p>
        </p:txBody>
      </p:sp>
      <p:sp>
        <p:nvSpPr>
          <p:cNvPr id="3" name="Content Placeholder 2">
            <a:extLst>
              <a:ext uri="{FF2B5EF4-FFF2-40B4-BE49-F238E27FC236}">
                <a16:creationId xmlns:a16="http://schemas.microsoft.com/office/drawing/2014/main" id="{05DE8CB8-E194-4F9A-962F-B4ECE4B7BEB6}"/>
              </a:ext>
            </a:extLst>
          </p:cNvPr>
          <p:cNvSpPr>
            <a:spLocks noGrp="1"/>
          </p:cNvSpPr>
          <p:nvPr>
            <p:ph idx="1"/>
          </p:nvPr>
        </p:nvSpPr>
        <p:spPr>
          <a:xfrm>
            <a:off x="0" y="1084851"/>
            <a:ext cx="11991703" cy="5603331"/>
          </a:xfrm>
        </p:spPr>
        <p:txBody>
          <a:bodyPr>
            <a:normAutofit fontScale="85000" lnSpcReduction="10000"/>
          </a:bodyPr>
          <a:lstStyle/>
          <a:p>
            <a:pPr>
              <a:buFont typeface="Wingdings" panose="05000000000000000000" pitchFamily="2" charset="2"/>
              <a:buChar char="Ø"/>
            </a:pPr>
            <a:r>
              <a:rPr lang="tr-TR" dirty="0">
                <a:ln>
                  <a:solidFill>
                    <a:schemeClr val="tx1"/>
                  </a:solidFill>
                </a:ln>
                <a:solidFill>
                  <a:srgbClr val="FF6600"/>
                </a:solidFill>
                <a:latin typeface="Arial Black" panose="020B0A04020102020204" pitchFamily="34" charset="0"/>
                <a:cs typeface="Arial" panose="020B0604020202020204" pitchFamily="34" charset="0"/>
              </a:rPr>
              <a:t>Atardamarlar: </a:t>
            </a:r>
            <a:r>
              <a:rPr lang="tr-TR" dirty="0">
                <a:ln>
                  <a:solidFill>
                    <a:schemeClr val="tx1"/>
                  </a:solidFill>
                </a:ln>
                <a:solidFill>
                  <a:srgbClr val="FFFF00"/>
                </a:solidFill>
                <a:latin typeface="Arial Black" panose="020B0A04020102020204" pitchFamily="34" charset="0"/>
                <a:cs typeface="Arial" panose="020B0604020202020204" pitchFamily="34" charset="0"/>
              </a:rPr>
              <a:t>Kanı kalpten diğer organlara taşıyan damarlardır. Atardamarların iç çeperleri bir lastik boru gibi düzdür. Çeperleri geniş, esnek ve sağlamdır. Atardamarlar genellikle temiz kanı vücuda taşır. Sadece akciğer atardamarı kirli kanı akciğere taşır.</a:t>
            </a:r>
          </a:p>
          <a:p>
            <a:pPr>
              <a:buFont typeface="Wingdings" panose="05000000000000000000" pitchFamily="2" charset="2"/>
              <a:buChar char="Ø"/>
            </a:pPr>
            <a:r>
              <a:rPr lang="tr-TR" dirty="0">
                <a:ln>
                  <a:solidFill>
                    <a:schemeClr val="tx1"/>
                  </a:solidFill>
                </a:ln>
                <a:solidFill>
                  <a:srgbClr val="FF6600"/>
                </a:solidFill>
                <a:latin typeface="Arial Black" panose="020B0A04020102020204" pitchFamily="34" charset="0"/>
                <a:cs typeface="Arial" panose="020B0604020202020204" pitchFamily="34" charset="0"/>
              </a:rPr>
              <a:t>Kılcal Damarlar:</a:t>
            </a:r>
            <a:r>
              <a:rPr lang="tr-TR" dirty="0">
                <a:ln>
                  <a:solidFill>
                    <a:schemeClr val="tx1"/>
                  </a:solidFill>
                </a:ln>
                <a:solidFill>
                  <a:srgbClr val="FF0066"/>
                </a:solidFill>
                <a:latin typeface="Arial Black" panose="020B0A04020102020204" pitchFamily="34" charset="0"/>
                <a:cs typeface="Arial" panose="020B0604020202020204" pitchFamily="34" charset="0"/>
              </a:rPr>
              <a:t> Atardamarlar ile toplardamarlar arasında bulunur. Kılcal damarlar, bütün vücut hücrelerinin aralarını ağ gibi kapsar. Hücrelerle kan arasındaki alış veriş kılcal damarlarda gerçekleşir. Kandaki oksijen ve besin, hücrelere geçerken hücrelerdeki karbon dioksit ve diğer atık maddeler kana geçer. Böylece vücudumuzdaki kılcal damarlarda kan kirlenir.</a:t>
            </a:r>
            <a:br>
              <a:rPr lang="tr-TR" dirty="0">
                <a:ln>
                  <a:solidFill>
                    <a:schemeClr val="tx1"/>
                  </a:solidFill>
                </a:ln>
                <a:solidFill>
                  <a:srgbClr val="FF0066"/>
                </a:solidFill>
                <a:latin typeface="Arial Black" panose="020B0A04020102020204" pitchFamily="34" charset="0"/>
                <a:cs typeface="Arial" panose="020B0604020202020204" pitchFamily="34" charset="0"/>
              </a:rPr>
            </a:br>
            <a:r>
              <a:rPr lang="tr-TR" dirty="0">
                <a:ln>
                  <a:solidFill>
                    <a:schemeClr val="tx1"/>
                  </a:solidFill>
                </a:ln>
                <a:solidFill>
                  <a:srgbClr val="FF0066"/>
                </a:solidFill>
                <a:latin typeface="Arial Black" panose="020B0A04020102020204" pitchFamily="34" charset="0"/>
                <a:cs typeface="Arial" panose="020B0604020202020204" pitchFamily="34" charset="0"/>
              </a:rPr>
              <a:t>Akciğerlerdeki kılcal damarlarda kandaki karbon dioksit alveollere alveollerdeki oksijen ise kana geçer. Böylece kan temizlenir.</a:t>
            </a:r>
          </a:p>
          <a:p>
            <a:pPr>
              <a:buFont typeface="Wingdings" panose="05000000000000000000" pitchFamily="2" charset="2"/>
              <a:buChar char="Ø"/>
            </a:pPr>
            <a:r>
              <a:rPr lang="tr-TR" dirty="0">
                <a:ln>
                  <a:solidFill>
                    <a:schemeClr val="tx1"/>
                  </a:solidFill>
                </a:ln>
                <a:solidFill>
                  <a:srgbClr val="FF6600"/>
                </a:solidFill>
                <a:latin typeface="Arial Black" panose="020B0A04020102020204" pitchFamily="34" charset="0"/>
                <a:cs typeface="Arial" panose="020B0604020202020204" pitchFamily="34" charset="0"/>
              </a:rPr>
              <a:t>Toplardamarlar:</a:t>
            </a:r>
            <a:r>
              <a:rPr lang="tr-TR" dirty="0">
                <a:ln>
                  <a:solidFill>
                    <a:schemeClr val="tx1"/>
                  </a:solidFill>
                </a:ln>
                <a:solidFill>
                  <a:srgbClr val="00B050"/>
                </a:solidFill>
                <a:latin typeface="Arial Black" panose="020B0A04020102020204" pitchFamily="34" charset="0"/>
                <a:cs typeface="Arial" panose="020B0604020202020204" pitchFamily="34" charset="0"/>
              </a:rPr>
              <a:t> Kanı, diğer organlardan kalbe getiren damarlardır. Toplardamarlar, akciğerlerden temiz (oksijeni bol) kanı, vücuttan ise kirli (karbondioksitce zengin) kanı kalbe getirir. Atardamarlardan farlı olarak toplardamarlarda kanın geriye akmasını önleyen kapakçıklar vardır.</a:t>
            </a:r>
          </a:p>
        </p:txBody>
      </p:sp>
    </p:spTree>
    <p:extLst>
      <p:ext uri="{BB962C8B-B14F-4D97-AF65-F5344CB8AC3E}">
        <p14:creationId xmlns:p14="http://schemas.microsoft.com/office/powerpoint/2010/main" val="13685469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097752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70663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b="-97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053933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10000" b="-2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35111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 r="-4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81387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240122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E2E13-831B-4AF5-8928-6B9EA0A28647}"/>
              </a:ext>
            </a:extLst>
          </p:cNvPr>
          <p:cNvSpPr>
            <a:spLocks noGrp="1"/>
          </p:cNvSpPr>
          <p:nvPr>
            <p:ph type="title"/>
          </p:nvPr>
        </p:nvSpPr>
        <p:spPr>
          <a:xfrm>
            <a:off x="838200" y="112485"/>
            <a:ext cx="10515600" cy="762726"/>
          </a:xfrm>
        </p:spPr>
        <p:txBody>
          <a:bodyPr>
            <a:noAutofit/>
          </a:bodyPr>
          <a:lstStyle/>
          <a:p>
            <a:pPr algn="ctr"/>
            <a:r>
              <a:rPr lang="tr-TR" sz="6600" dirty="0">
                <a:solidFill>
                  <a:srgbClr val="FFC000"/>
                </a:solidFill>
                <a:latin typeface="Biology" panose="02000500000000000000" pitchFamily="2" charset="-94"/>
              </a:rPr>
              <a:t>DolaSIm Sistemi</a:t>
            </a:r>
          </a:p>
        </p:txBody>
      </p:sp>
      <p:sp>
        <p:nvSpPr>
          <p:cNvPr id="3" name="Content Placeholder 2">
            <a:extLst>
              <a:ext uri="{FF2B5EF4-FFF2-40B4-BE49-F238E27FC236}">
                <a16:creationId xmlns:a16="http://schemas.microsoft.com/office/drawing/2014/main" id="{5E781A3C-36AC-4FB3-8FF4-B5AAAD6C5F8F}"/>
              </a:ext>
            </a:extLst>
          </p:cNvPr>
          <p:cNvSpPr>
            <a:spLocks noGrp="1"/>
          </p:cNvSpPr>
          <p:nvPr>
            <p:ph idx="1"/>
          </p:nvPr>
        </p:nvSpPr>
        <p:spPr>
          <a:xfrm>
            <a:off x="309154" y="2090057"/>
            <a:ext cx="11573691" cy="5295538"/>
          </a:xfrm>
        </p:spPr>
        <p:txBody>
          <a:bodyPr>
            <a:noAutofit/>
          </a:bodyPr>
          <a:lstStyle/>
          <a:p>
            <a:pPr marL="0" indent="0">
              <a:buNone/>
            </a:pPr>
            <a:r>
              <a:rPr lang="tr-TR" sz="3200" dirty="0">
                <a:ln>
                  <a:solidFill>
                    <a:schemeClr val="tx1"/>
                  </a:solidFill>
                </a:ln>
                <a:solidFill>
                  <a:srgbClr val="FFFF00"/>
                </a:solidFill>
                <a:latin typeface="Arial Black" panose="020B0A04020102020204" pitchFamily="34" charset="0"/>
              </a:rPr>
              <a:t>Vücudumuzdaki bir çok yapının yaşayabilmesi için oksijen ve besine ihtiyacı vardır. Vücudumuz için gerekli olan maddeleri organlara taşıyan organlardaki atık maddeleri atılmak üzere görevli organlara taşıyan  sisteme </a:t>
            </a:r>
            <a:r>
              <a:rPr lang="tr-TR" sz="3200" b="1" dirty="0">
                <a:ln>
                  <a:solidFill>
                    <a:schemeClr val="tx1"/>
                  </a:solidFill>
                </a:ln>
                <a:solidFill>
                  <a:srgbClr val="D48C22"/>
                </a:solidFill>
                <a:latin typeface="Arial Black" panose="020B0A04020102020204" pitchFamily="34" charset="0"/>
              </a:rPr>
              <a:t>DOLAŞIM SİSTEMİ</a:t>
            </a:r>
            <a:r>
              <a:rPr lang="tr-TR" sz="3200" dirty="0">
                <a:ln>
                  <a:solidFill>
                    <a:schemeClr val="tx1"/>
                  </a:solidFill>
                </a:ln>
                <a:solidFill>
                  <a:srgbClr val="D48C22"/>
                </a:solidFill>
                <a:latin typeface="Arial Black" panose="020B0A04020102020204" pitchFamily="34" charset="0"/>
              </a:rPr>
              <a:t> </a:t>
            </a:r>
            <a:r>
              <a:rPr lang="tr-TR" sz="3200" dirty="0">
                <a:ln>
                  <a:solidFill>
                    <a:schemeClr val="tx1"/>
                  </a:solidFill>
                </a:ln>
                <a:solidFill>
                  <a:srgbClr val="FFFF00"/>
                </a:solidFill>
                <a:latin typeface="Arial Black" panose="020B0A04020102020204" pitchFamily="34" charset="0"/>
              </a:rPr>
              <a:t>denir.</a:t>
            </a:r>
          </a:p>
        </p:txBody>
      </p:sp>
    </p:spTree>
    <p:extLst>
      <p:ext uri="{BB962C8B-B14F-4D97-AF65-F5344CB8AC3E}">
        <p14:creationId xmlns:p14="http://schemas.microsoft.com/office/powerpoint/2010/main" val="8025097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0456F7-597C-400F-9942-499745C77153}"/>
              </a:ext>
            </a:extLst>
          </p:cNvPr>
          <p:cNvSpPr>
            <a:spLocks noGrp="1"/>
          </p:cNvSpPr>
          <p:nvPr>
            <p:ph type="title"/>
          </p:nvPr>
        </p:nvSpPr>
        <p:spPr>
          <a:xfrm>
            <a:off x="838200" y="0"/>
            <a:ext cx="10515600" cy="561703"/>
          </a:xfrm>
        </p:spPr>
        <p:txBody>
          <a:bodyPr>
            <a:normAutofit fontScale="90000"/>
          </a:bodyPr>
          <a:lstStyle/>
          <a:p>
            <a:pPr algn="ctr"/>
            <a:r>
              <a:rPr lang="tr-TR" dirty="0">
                <a:solidFill>
                  <a:srgbClr val="FFFF00"/>
                </a:solidFill>
                <a:latin typeface="Biology" panose="02000500000000000000" pitchFamily="2" charset="-94"/>
              </a:rPr>
              <a:t>KAN DOLASIMI</a:t>
            </a:r>
          </a:p>
        </p:txBody>
      </p:sp>
      <p:sp>
        <p:nvSpPr>
          <p:cNvPr id="3" name="Content Placeholder 2">
            <a:extLst>
              <a:ext uri="{FF2B5EF4-FFF2-40B4-BE49-F238E27FC236}">
                <a16:creationId xmlns:a16="http://schemas.microsoft.com/office/drawing/2014/main" id="{D3D5CF40-DC9F-4F82-87A5-E44684F041BB}"/>
              </a:ext>
            </a:extLst>
          </p:cNvPr>
          <p:cNvSpPr>
            <a:spLocks noGrp="1"/>
          </p:cNvSpPr>
          <p:nvPr>
            <p:ph idx="1"/>
          </p:nvPr>
        </p:nvSpPr>
        <p:spPr>
          <a:xfrm>
            <a:off x="195942" y="1711233"/>
            <a:ext cx="11508377" cy="4937759"/>
          </a:xfrm>
        </p:spPr>
        <p:txBody>
          <a:bodyPr/>
          <a:lstStyle/>
          <a:p>
            <a:pPr>
              <a:buFont typeface="Wingdings" panose="05000000000000000000" pitchFamily="2" charset="2"/>
              <a:buChar char="v"/>
            </a:pPr>
            <a:r>
              <a:rPr lang="tr-TR" dirty="0">
                <a:ln>
                  <a:solidFill>
                    <a:schemeClr val="tx1"/>
                  </a:solidFill>
                </a:ln>
                <a:solidFill>
                  <a:srgbClr val="FF0000"/>
                </a:solidFill>
                <a:latin typeface="Arial Black" panose="020B0A04020102020204" pitchFamily="34" charset="0"/>
              </a:rPr>
              <a:t>Büyük Kan Dolaşımı : </a:t>
            </a:r>
            <a:r>
              <a:rPr lang="tr-TR" dirty="0">
                <a:ln>
                  <a:solidFill>
                    <a:schemeClr val="tx1"/>
                  </a:solidFill>
                </a:ln>
                <a:solidFill>
                  <a:srgbClr val="FF6600"/>
                </a:solidFill>
                <a:latin typeface="Arial Black" panose="020B0A04020102020204" pitchFamily="34" charset="0"/>
              </a:rPr>
              <a:t>Akciğerde temizlenen kanın vücuda dağıtılıp, vücutta kirlenen kanın kalbe getirildiği dolaşım çeşididir. Sol karıncıkta başlar, sağ kulakçıkta biter. Sol karıncıktaki temiz kan, aort atardamarı ve diğer atardamarlarla iç organlara ve tüm dokulara taşınır. Kılcallarda oksijen ve karbondioksit değişimi olur. Kirlenen kan toplardamarlarla kalbin sağ kulakçığına getirilir.</a:t>
            </a:r>
          </a:p>
        </p:txBody>
      </p:sp>
    </p:spTree>
    <p:extLst>
      <p:ext uri="{BB962C8B-B14F-4D97-AF65-F5344CB8AC3E}">
        <p14:creationId xmlns:p14="http://schemas.microsoft.com/office/powerpoint/2010/main" val="5531006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553A0D-7E6A-441B-BFB6-E0F78D7BF36E}"/>
              </a:ext>
            </a:extLst>
          </p:cNvPr>
          <p:cNvSpPr>
            <a:spLocks noGrp="1"/>
          </p:cNvSpPr>
          <p:nvPr>
            <p:ph type="title"/>
          </p:nvPr>
        </p:nvSpPr>
        <p:spPr>
          <a:xfrm>
            <a:off x="838200" y="130629"/>
            <a:ext cx="10515600" cy="809897"/>
          </a:xfrm>
        </p:spPr>
        <p:txBody>
          <a:bodyPr/>
          <a:lstStyle/>
          <a:p>
            <a:pPr algn="ctr"/>
            <a:r>
              <a:rPr lang="tr-TR" dirty="0">
                <a:solidFill>
                  <a:srgbClr val="FF0000"/>
                </a:solidFill>
                <a:latin typeface="Biology" panose="02000500000000000000" pitchFamily="2" charset="-94"/>
              </a:rPr>
              <a:t>KAN DOLASIMI</a:t>
            </a:r>
            <a:endParaRPr lang="tr-TR" dirty="0">
              <a:solidFill>
                <a:srgbClr val="FF0000"/>
              </a:solidFill>
            </a:endParaRPr>
          </a:p>
        </p:txBody>
      </p:sp>
      <p:sp>
        <p:nvSpPr>
          <p:cNvPr id="3" name="Content Placeholder 2">
            <a:extLst>
              <a:ext uri="{FF2B5EF4-FFF2-40B4-BE49-F238E27FC236}">
                <a16:creationId xmlns:a16="http://schemas.microsoft.com/office/drawing/2014/main" id="{00A97F28-EF10-4A67-B3FA-AD847ACA95DF}"/>
              </a:ext>
            </a:extLst>
          </p:cNvPr>
          <p:cNvSpPr>
            <a:spLocks noGrp="1"/>
          </p:cNvSpPr>
          <p:nvPr>
            <p:ph idx="1"/>
          </p:nvPr>
        </p:nvSpPr>
        <p:spPr>
          <a:xfrm>
            <a:off x="339634" y="2090057"/>
            <a:ext cx="11547566" cy="4545874"/>
          </a:xfrm>
        </p:spPr>
        <p:txBody>
          <a:bodyPr>
            <a:normAutofit/>
          </a:bodyPr>
          <a:lstStyle/>
          <a:p>
            <a:pPr>
              <a:buFont typeface="Wingdings" panose="05000000000000000000" pitchFamily="2" charset="2"/>
              <a:buChar char="v"/>
            </a:pPr>
            <a:r>
              <a:rPr lang="tr-TR" sz="2400" dirty="0">
                <a:ln>
                  <a:solidFill>
                    <a:schemeClr val="tx1"/>
                  </a:solidFill>
                </a:ln>
                <a:solidFill>
                  <a:srgbClr val="FFFF00"/>
                </a:solidFill>
                <a:latin typeface="Arial Black" panose="020B0A04020102020204" pitchFamily="34" charset="0"/>
              </a:rPr>
              <a:t>Küçük Kan Dolaşımı :</a:t>
            </a:r>
            <a:r>
              <a:rPr lang="tr-TR" sz="2400" dirty="0">
                <a:ln>
                  <a:solidFill>
                    <a:schemeClr val="tx1"/>
                  </a:solidFill>
                </a:ln>
                <a:solidFill>
                  <a:schemeClr val="accent2">
                    <a:lumMod val="75000"/>
                  </a:schemeClr>
                </a:solidFill>
                <a:latin typeface="Arial Black" panose="020B0A04020102020204" pitchFamily="34" charset="0"/>
              </a:rPr>
              <a:t>Kirli kanın kalbin sağ karıncığından çıkıp akciğerlerde temizlendikten sonra tekrar kalbin sol kulakçığına gelmesine </a:t>
            </a:r>
            <a:r>
              <a:rPr lang="tr-TR" sz="2400" b="1" dirty="0">
                <a:ln>
                  <a:solidFill>
                    <a:schemeClr val="tx1"/>
                  </a:solidFill>
                </a:ln>
                <a:solidFill>
                  <a:schemeClr val="accent2">
                    <a:lumMod val="75000"/>
                  </a:schemeClr>
                </a:solidFill>
                <a:latin typeface="Arial Black" panose="020B0A04020102020204" pitchFamily="34" charset="0"/>
              </a:rPr>
              <a:t>küçük kan dolaşımı</a:t>
            </a:r>
            <a:r>
              <a:rPr lang="tr-TR" sz="2400" dirty="0">
                <a:ln>
                  <a:solidFill>
                    <a:schemeClr val="tx1"/>
                  </a:solidFill>
                </a:ln>
                <a:solidFill>
                  <a:schemeClr val="accent2">
                    <a:lumMod val="75000"/>
                  </a:schemeClr>
                </a:solidFill>
                <a:latin typeface="Arial Black" panose="020B0A04020102020204" pitchFamily="34" charset="0"/>
              </a:rPr>
              <a:t>denir. Küçük dolaşımda kan, sadece akciğere gönderilir. Kirlenmiş olarak kalbe gelen kan, kalbin sağ karıncığından pompalanarak akciğer atardamarı ile akciğere götürülür. Burada temizlenen kan (oksijen oranı artan), akciğer toplardamarı ile kalbin sol kulakçığına getirilir.</a:t>
            </a:r>
          </a:p>
        </p:txBody>
      </p:sp>
    </p:spTree>
    <p:extLst>
      <p:ext uri="{BB962C8B-B14F-4D97-AF65-F5344CB8AC3E}">
        <p14:creationId xmlns:p14="http://schemas.microsoft.com/office/powerpoint/2010/main" val="8797003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7000" t="-11000" r="-7000" b="-6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719675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3F4E67-79E7-4011-B749-DE4C9AF9EDCA}"/>
              </a:ext>
            </a:extLst>
          </p:cNvPr>
          <p:cNvSpPr>
            <a:spLocks noGrp="1"/>
          </p:cNvSpPr>
          <p:nvPr>
            <p:ph type="title"/>
          </p:nvPr>
        </p:nvSpPr>
        <p:spPr>
          <a:xfrm>
            <a:off x="838200" y="117248"/>
            <a:ext cx="10515600" cy="470898"/>
          </a:xfrm>
        </p:spPr>
        <p:txBody>
          <a:bodyPr>
            <a:noAutofit/>
          </a:bodyPr>
          <a:lstStyle/>
          <a:p>
            <a:pPr algn="ctr"/>
            <a:r>
              <a:rPr lang="tr-TR" sz="4800" dirty="0">
                <a:solidFill>
                  <a:srgbClr val="FFFF00"/>
                </a:solidFill>
                <a:latin typeface="Biology" panose="02000500000000000000" pitchFamily="2" charset="-94"/>
              </a:rPr>
              <a:t>KanIn YapISI</a:t>
            </a:r>
          </a:p>
        </p:txBody>
      </p:sp>
      <p:sp>
        <p:nvSpPr>
          <p:cNvPr id="3" name="Content Placeholder 2">
            <a:extLst>
              <a:ext uri="{FF2B5EF4-FFF2-40B4-BE49-F238E27FC236}">
                <a16:creationId xmlns:a16="http://schemas.microsoft.com/office/drawing/2014/main" id="{51F236C0-4AAB-40AC-AABB-AF040034BF58}"/>
              </a:ext>
            </a:extLst>
          </p:cNvPr>
          <p:cNvSpPr>
            <a:spLocks noGrp="1"/>
          </p:cNvSpPr>
          <p:nvPr>
            <p:ph idx="1"/>
          </p:nvPr>
        </p:nvSpPr>
        <p:spPr>
          <a:xfrm>
            <a:off x="339634" y="1397089"/>
            <a:ext cx="11183983" cy="4702629"/>
          </a:xfrm>
        </p:spPr>
        <p:txBody>
          <a:bodyPr>
            <a:normAutofit lnSpcReduction="10000"/>
          </a:bodyPr>
          <a:lstStyle/>
          <a:p>
            <a:pPr>
              <a:buFont typeface="Wingdings" panose="05000000000000000000" pitchFamily="2" charset="2"/>
              <a:buChar char="Ø"/>
            </a:pPr>
            <a:r>
              <a:rPr lang="tr-TR" dirty="0">
                <a:solidFill>
                  <a:srgbClr val="00B0F0"/>
                </a:solidFill>
                <a:latin typeface="Arial Black" panose="020B0A04020102020204" pitchFamily="34" charset="0"/>
              </a:rPr>
              <a:t>Yetişkin bir insanda ortalama 5 litre kan bulunur. Kanın %55'ini plazma, %45'ini ise kan hücreleri oluşturur.</a:t>
            </a:r>
          </a:p>
          <a:p>
            <a:pPr>
              <a:buFont typeface="Wingdings" panose="05000000000000000000" pitchFamily="2" charset="2"/>
              <a:buChar char="Ø"/>
            </a:pPr>
            <a:r>
              <a:rPr lang="tr-TR" b="1" dirty="0">
                <a:solidFill>
                  <a:srgbClr val="FFFF00"/>
                </a:solidFill>
                <a:latin typeface="Arial Black" panose="020B0A04020102020204" pitchFamily="34" charset="0"/>
              </a:rPr>
              <a:t>Plazma: </a:t>
            </a:r>
            <a:r>
              <a:rPr lang="tr-TR" dirty="0">
                <a:solidFill>
                  <a:srgbClr val="00B0F0"/>
                </a:solidFill>
                <a:latin typeface="Arial Black" panose="020B0A04020102020204" pitchFamily="34" charset="0"/>
              </a:rPr>
              <a:t>Kan dokunun sıvı olan ara maddesine </a:t>
            </a:r>
            <a:r>
              <a:rPr lang="tr-TR" b="1" dirty="0">
                <a:solidFill>
                  <a:srgbClr val="00B0F0"/>
                </a:solidFill>
                <a:latin typeface="Arial Black" panose="020B0A04020102020204" pitchFamily="34" charset="0"/>
              </a:rPr>
              <a:t>plazma</a:t>
            </a:r>
            <a:r>
              <a:rPr lang="tr-TR" dirty="0">
                <a:solidFill>
                  <a:srgbClr val="00B0F0"/>
                </a:solidFill>
                <a:latin typeface="Arial Black" panose="020B0A04020102020204" pitchFamily="34" charset="0"/>
              </a:rPr>
              <a:t>denir. Plazma, içinde bulunan çözünmüş proteinlerden dolayı sarı renktedir.</a:t>
            </a:r>
          </a:p>
          <a:p>
            <a:pPr>
              <a:buFont typeface="Wingdings" panose="05000000000000000000" pitchFamily="2" charset="2"/>
              <a:buChar char="Ø"/>
            </a:pPr>
            <a:r>
              <a:rPr lang="tr-TR" dirty="0">
                <a:solidFill>
                  <a:srgbClr val="00B0F0"/>
                </a:solidFill>
                <a:latin typeface="Arial Black" panose="020B0A04020102020204" pitchFamily="34" charset="0"/>
              </a:rPr>
              <a:t>Kan plazmasının yaklaşık %90'ı su, %7'si protein (albumin, globülin, fibrinojen), geri kalan kısmı hormon, antikor, vitamin, amino asit, karbonhidrat, yağ, amonyak, üre, ürik asit, enzim (sindirim enzimi hariç) gibi organik maddelerle sodyum, klor, magnezyum, bikarbonat gibi iyonlardan oluşur.</a:t>
            </a:r>
          </a:p>
          <a:p>
            <a:pPr>
              <a:buFont typeface="Wingdings" panose="05000000000000000000" pitchFamily="2" charset="2"/>
              <a:buChar char="Ø"/>
            </a:pPr>
            <a:endParaRPr lang="tr-TR" dirty="0">
              <a:solidFill>
                <a:srgbClr val="00B0F0"/>
              </a:solidFill>
              <a:latin typeface="Arial Black" panose="020B0A04020102020204" pitchFamily="34" charset="0"/>
            </a:endParaRPr>
          </a:p>
        </p:txBody>
      </p:sp>
    </p:spTree>
    <p:extLst>
      <p:ext uri="{BB962C8B-B14F-4D97-AF65-F5344CB8AC3E}">
        <p14:creationId xmlns:p14="http://schemas.microsoft.com/office/powerpoint/2010/main" val="20088936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45FB3A-F8DC-4FF8-ACC2-0FB586FFB525}"/>
              </a:ext>
            </a:extLst>
          </p:cNvPr>
          <p:cNvSpPr>
            <a:spLocks noGrp="1"/>
          </p:cNvSpPr>
          <p:nvPr>
            <p:ph type="title"/>
          </p:nvPr>
        </p:nvSpPr>
        <p:spPr>
          <a:xfrm>
            <a:off x="2599509" y="148856"/>
            <a:ext cx="6426925" cy="961487"/>
          </a:xfrm>
        </p:spPr>
        <p:txBody>
          <a:bodyPr>
            <a:noAutofit/>
          </a:bodyPr>
          <a:lstStyle/>
          <a:p>
            <a:r>
              <a:rPr lang="tr-TR" sz="8000" dirty="0">
                <a:solidFill>
                  <a:srgbClr val="FF3399"/>
                </a:solidFill>
                <a:latin typeface="Biology" panose="02000500000000000000" pitchFamily="2" charset="-94"/>
              </a:rPr>
              <a:t>Kanin yapisi</a:t>
            </a:r>
          </a:p>
        </p:txBody>
      </p:sp>
      <p:sp>
        <p:nvSpPr>
          <p:cNvPr id="3" name="Content Placeholder 2">
            <a:extLst>
              <a:ext uri="{FF2B5EF4-FFF2-40B4-BE49-F238E27FC236}">
                <a16:creationId xmlns:a16="http://schemas.microsoft.com/office/drawing/2014/main" id="{EAA1799C-404D-4134-93A4-2EBCA277FF0E}"/>
              </a:ext>
            </a:extLst>
          </p:cNvPr>
          <p:cNvSpPr>
            <a:spLocks noGrp="1"/>
          </p:cNvSpPr>
          <p:nvPr>
            <p:ph idx="1"/>
          </p:nvPr>
        </p:nvSpPr>
        <p:spPr>
          <a:xfrm>
            <a:off x="365761" y="1685109"/>
            <a:ext cx="11826240" cy="5538651"/>
          </a:xfrm>
        </p:spPr>
        <p:txBody>
          <a:bodyPr>
            <a:normAutofit/>
          </a:bodyPr>
          <a:lstStyle/>
          <a:p>
            <a:pPr>
              <a:buFont typeface="Wingdings" panose="05000000000000000000" pitchFamily="2" charset="2"/>
              <a:buChar char="Ø"/>
            </a:pPr>
            <a:r>
              <a:rPr lang="tr-TR" b="1" dirty="0">
                <a:ln>
                  <a:solidFill>
                    <a:schemeClr val="tx1"/>
                  </a:solidFill>
                </a:ln>
                <a:solidFill>
                  <a:srgbClr val="00B0F0"/>
                </a:solidFill>
                <a:latin typeface="Arial Black" panose="020B0A04020102020204" pitchFamily="34" charset="0"/>
              </a:rPr>
              <a:t>Kan proteinlerinden;</a:t>
            </a:r>
            <a:endParaRPr lang="tr-TR" dirty="0">
              <a:ln>
                <a:solidFill>
                  <a:schemeClr val="tx1"/>
                </a:solidFill>
              </a:ln>
              <a:solidFill>
                <a:srgbClr val="00B0F0"/>
              </a:solidFill>
              <a:latin typeface="Arial Black" panose="020B0A04020102020204" pitchFamily="34" charset="0"/>
            </a:endParaRPr>
          </a:p>
          <a:p>
            <a:pPr>
              <a:buFont typeface="Wingdings" panose="05000000000000000000" pitchFamily="2" charset="2"/>
              <a:buChar char="Ø"/>
            </a:pPr>
            <a:r>
              <a:rPr lang="tr-TR" b="1" dirty="0">
                <a:ln>
                  <a:solidFill>
                    <a:schemeClr val="tx1"/>
                  </a:solidFill>
                </a:ln>
                <a:solidFill>
                  <a:srgbClr val="00B0F0"/>
                </a:solidFill>
                <a:latin typeface="Arial Black" panose="020B0A04020102020204" pitchFamily="34" charset="0"/>
              </a:rPr>
              <a:t>Albumin;</a:t>
            </a:r>
            <a:r>
              <a:rPr lang="tr-TR" dirty="0">
                <a:ln>
                  <a:solidFill>
                    <a:schemeClr val="tx1"/>
                  </a:solidFill>
                </a:ln>
                <a:solidFill>
                  <a:srgbClr val="FF6600"/>
                </a:solidFill>
                <a:latin typeface="Arial Black" panose="020B0A04020102020204" pitchFamily="34" charset="0"/>
              </a:rPr>
              <a:t> Kan ve vücut sıvısının su oranını yani osmotik basıncını düzenler.</a:t>
            </a:r>
          </a:p>
          <a:p>
            <a:pPr>
              <a:buFont typeface="Wingdings" panose="05000000000000000000" pitchFamily="2" charset="2"/>
              <a:buChar char="Ø"/>
            </a:pPr>
            <a:r>
              <a:rPr lang="tr-TR" b="1" dirty="0">
                <a:ln>
                  <a:solidFill>
                    <a:schemeClr val="tx1"/>
                  </a:solidFill>
                </a:ln>
                <a:solidFill>
                  <a:srgbClr val="00B0F0"/>
                </a:solidFill>
                <a:latin typeface="Arial Black" panose="020B0A04020102020204" pitchFamily="34" charset="0"/>
              </a:rPr>
              <a:t>Globulin;</a:t>
            </a:r>
            <a:r>
              <a:rPr lang="tr-TR" dirty="0">
                <a:ln>
                  <a:solidFill>
                    <a:schemeClr val="tx1"/>
                  </a:solidFill>
                </a:ln>
                <a:solidFill>
                  <a:srgbClr val="FF6600"/>
                </a:solidFill>
                <a:latin typeface="Arial Black" panose="020B0A04020102020204" pitchFamily="34" charset="0"/>
              </a:rPr>
              <a:t> Antikor yapısını oluşturur.</a:t>
            </a:r>
          </a:p>
          <a:p>
            <a:pPr>
              <a:buFont typeface="Wingdings" panose="05000000000000000000" pitchFamily="2" charset="2"/>
              <a:buChar char="Ø"/>
            </a:pPr>
            <a:r>
              <a:rPr lang="tr-TR" b="1" dirty="0">
                <a:ln>
                  <a:solidFill>
                    <a:schemeClr val="tx1"/>
                  </a:solidFill>
                </a:ln>
                <a:solidFill>
                  <a:srgbClr val="00B0F0"/>
                </a:solidFill>
                <a:latin typeface="Arial Black" panose="020B0A04020102020204" pitchFamily="34" charset="0"/>
              </a:rPr>
              <a:t>Fibriniojen ve protrombin;</a:t>
            </a:r>
            <a:r>
              <a:rPr lang="tr-TR" dirty="0">
                <a:ln>
                  <a:solidFill>
                    <a:schemeClr val="tx1"/>
                  </a:solidFill>
                </a:ln>
                <a:solidFill>
                  <a:srgbClr val="FF6600"/>
                </a:solidFill>
                <a:latin typeface="Arial Black" panose="020B0A04020102020204" pitchFamily="34" charset="0"/>
              </a:rPr>
              <a:t> Kanın damar dışında pıhtılaşmasını sağlar. Karaciğerde üretilir.</a:t>
            </a:r>
          </a:p>
          <a:p>
            <a:pPr>
              <a:buFont typeface="Wingdings" panose="05000000000000000000" pitchFamily="2" charset="2"/>
              <a:buChar char="Ø"/>
            </a:pPr>
            <a:r>
              <a:rPr lang="tr-TR" dirty="0">
                <a:ln>
                  <a:solidFill>
                    <a:schemeClr val="tx1"/>
                  </a:solidFill>
                </a:ln>
                <a:solidFill>
                  <a:srgbClr val="FF6600"/>
                </a:solidFill>
                <a:latin typeface="Arial Black" panose="020B0A04020102020204" pitchFamily="34" charset="0"/>
              </a:rPr>
              <a:t>Kan proteinleri ile birlikte iyonlar, kan osmotik basıncını ve kan pH'sının düzenlenmesinde görev yapar.</a:t>
            </a:r>
          </a:p>
          <a:p>
            <a:pPr>
              <a:buFont typeface="Wingdings" panose="05000000000000000000" pitchFamily="2" charset="2"/>
              <a:buChar char="Ø"/>
            </a:pPr>
            <a:r>
              <a:rPr lang="tr-TR" b="1" dirty="0">
                <a:ln>
                  <a:solidFill>
                    <a:schemeClr val="tx1"/>
                  </a:solidFill>
                </a:ln>
                <a:solidFill>
                  <a:srgbClr val="FF6600"/>
                </a:solidFill>
                <a:latin typeface="Arial Black" panose="020B0A04020102020204" pitchFamily="34" charset="0"/>
              </a:rPr>
              <a:t>Fibrinojensiz kan plazmasına serum denir.</a:t>
            </a:r>
            <a:endParaRPr lang="tr-TR" dirty="0">
              <a:ln>
                <a:solidFill>
                  <a:schemeClr val="tx1"/>
                </a:solidFill>
              </a:ln>
              <a:solidFill>
                <a:srgbClr val="FF6600"/>
              </a:solidFill>
              <a:latin typeface="Arial Black" panose="020B0A04020102020204" pitchFamily="34" charset="0"/>
            </a:endParaRPr>
          </a:p>
          <a:p>
            <a:pPr>
              <a:buFont typeface="Wingdings" panose="05000000000000000000" pitchFamily="2" charset="2"/>
              <a:buChar char="Ø"/>
            </a:pPr>
            <a:r>
              <a:rPr lang="tr-TR" b="1" dirty="0">
                <a:ln>
                  <a:solidFill>
                    <a:schemeClr val="tx1"/>
                  </a:solidFill>
                </a:ln>
                <a:solidFill>
                  <a:srgbClr val="FF6600"/>
                </a:solidFill>
                <a:latin typeface="Arial Black" panose="020B0A04020102020204" pitchFamily="34" charset="0"/>
              </a:rPr>
              <a:t>Serumda kan hücreleri ve fibrinojen bulunmaz.</a:t>
            </a:r>
            <a:endParaRPr lang="tr-TR" dirty="0">
              <a:ln>
                <a:solidFill>
                  <a:schemeClr val="tx1"/>
                </a:solidFill>
              </a:ln>
              <a:solidFill>
                <a:srgbClr val="FF6600"/>
              </a:solidFill>
              <a:latin typeface="Arial Black" panose="020B0A04020102020204" pitchFamily="34" charset="0"/>
            </a:endParaRPr>
          </a:p>
          <a:p>
            <a:pPr>
              <a:buFont typeface="Wingdings" panose="05000000000000000000" pitchFamily="2" charset="2"/>
              <a:buChar char="Ø"/>
            </a:pPr>
            <a:endParaRPr lang="tr-TR" dirty="0">
              <a:ln>
                <a:solidFill>
                  <a:schemeClr val="tx1"/>
                </a:solidFill>
              </a:ln>
              <a:solidFill>
                <a:srgbClr val="FF6600"/>
              </a:solidFill>
              <a:latin typeface="Arial Black" panose="020B0A04020102020204" pitchFamily="34" charset="0"/>
            </a:endParaRPr>
          </a:p>
        </p:txBody>
      </p:sp>
    </p:spTree>
    <p:extLst>
      <p:ext uri="{BB962C8B-B14F-4D97-AF65-F5344CB8AC3E}">
        <p14:creationId xmlns:p14="http://schemas.microsoft.com/office/powerpoint/2010/main" val="36149436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21000" b="-2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2634DF-123B-4A17-B647-2C5731D9B086}"/>
              </a:ext>
            </a:extLst>
          </p:cNvPr>
          <p:cNvSpPr>
            <a:spLocks noGrp="1"/>
          </p:cNvSpPr>
          <p:nvPr>
            <p:ph type="title"/>
          </p:nvPr>
        </p:nvSpPr>
        <p:spPr>
          <a:xfrm>
            <a:off x="1959429" y="27576"/>
            <a:ext cx="9130937" cy="1306921"/>
          </a:xfrm>
        </p:spPr>
        <p:txBody>
          <a:bodyPr>
            <a:noAutofit/>
          </a:bodyPr>
          <a:lstStyle/>
          <a:p>
            <a:r>
              <a:rPr lang="tr-TR" sz="6000" dirty="0">
                <a:solidFill>
                  <a:srgbClr val="FFFF00"/>
                </a:solidFill>
                <a:latin typeface="Biology" panose="02000500000000000000" pitchFamily="2" charset="-94"/>
              </a:rPr>
              <a:t>KAN HuCLERERi YAPISI</a:t>
            </a:r>
          </a:p>
        </p:txBody>
      </p:sp>
      <p:sp>
        <p:nvSpPr>
          <p:cNvPr id="3" name="Content Placeholder 2">
            <a:extLst>
              <a:ext uri="{FF2B5EF4-FFF2-40B4-BE49-F238E27FC236}">
                <a16:creationId xmlns:a16="http://schemas.microsoft.com/office/drawing/2014/main" id="{B2D4F67C-1922-47C7-9853-7849C2CC7263}"/>
              </a:ext>
            </a:extLst>
          </p:cNvPr>
          <p:cNvSpPr>
            <a:spLocks noGrp="1"/>
          </p:cNvSpPr>
          <p:nvPr>
            <p:ph idx="1"/>
          </p:nvPr>
        </p:nvSpPr>
        <p:spPr>
          <a:xfrm>
            <a:off x="444137" y="2233749"/>
            <a:ext cx="10909663" cy="3943213"/>
          </a:xfrm>
        </p:spPr>
        <p:txBody>
          <a:bodyPr>
            <a:noAutofit/>
          </a:bodyPr>
          <a:lstStyle/>
          <a:p>
            <a:pPr marL="0" indent="0">
              <a:buNone/>
            </a:pPr>
            <a:r>
              <a:rPr lang="tr-TR" sz="4000" b="1" dirty="0">
                <a:ln>
                  <a:solidFill>
                    <a:schemeClr val="tx1"/>
                  </a:solidFill>
                </a:ln>
                <a:solidFill>
                  <a:schemeClr val="accent5"/>
                </a:solidFill>
                <a:latin typeface="Arial Black" panose="020B0A04020102020204" pitchFamily="34" charset="0"/>
              </a:rPr>
              <a:t>Kan Hücreleri:</a:t>
            </a:r>
            <a:r>
              <a:rPr lang="tr-TR" sz="4000" b="1" dirty="0">
                <a:ln>
                  <a:solidFill>
                    <a:schemeClr val="tx1"/>
                  </a:solidFill>
                </a:ln>
                <a:latin typeface="Arial Black" panose="020B0A04020102020204" pitchFamily="34" charset="0"/>
              </a:rPr>
              <a:t> </a:t>
            </a:r>
            <a:r>
              <a:rPr lang="tr-TR" sz="4000" dirty="0">
                <a:ln>
                  <a:solidFill>
                    <a:schemeClr val="tx1"/>
                  </a:solidFill>
                </a:ln>
                <a:solidFill>
                  <a:srgbClr val="92D050"/>
                </a:solidFill>
                <a:latin typeface="Arial Black" panose="020B0A04020102020204" pitchFamily="34" charset="0"/>
              </a:rPr>
              <a:t>Kanın %45'ini oluşturan hücresel kısım alyuvarlar (eritrosit), akyuvarlar (lökosit) ve kan pulcuklarından (trombosit) meydana gelir.</a:t>
            </a:r>
          </a:p>
        </p:txBody>
      </p:sp>
    </p:spTree>
    <p:extLst>
      <p:ext uri="{BB962C8B-B14F-4D97-AF65-F5344CB8AC3E}">
        <p14:creationId xmlns:p14="http://schemas.microsoft.com/office/powerpoint/2010/main" val="1623516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E32DF8-9364-41FB-AF67-B2265EEF31AE}"/>
              </a:ext>
            </a:extLst>
          </p:cNvPr>
          <p:cNvSpPr>
            <a:spLocks noGrp="1"/>
          </p:cNvSpPr>
          <p:nvPr>
            <p:ph type="title"/>
          </p:nvPr>
        </p:nvSpPr>
        <p:spPr>
          <a:xfrm>
            <a:off x="679269" y="1"/>
            <a:ext cx="10674531" cy="796833"/>
          </a:xfrm>
        </p:spPr>
        <p:txBody>
          <a:bodyPr>
            <a:normAutofit/>
          </a:bodyPr>
          <a:lstStyle/>
          <a:p>
            <a:pPr algn="ctr"/>
            <a:r>
              <a:rPr lang="tr-TR" sz="5000" dirty="0">
                <a:latin typeface="Biology" panose="02000500000000000000" pitchFamily="2" charset="-94"/>
              </a:rPr>
              <a:t> </a:t>
            </a:r>
            <a:r>
              <a:rPr lang="tr-TR" sz="5000" b="1" dirty="0">
                <a:solidFill>
                  <a:srgbClr val="0070C0"/>
                </a:solidFill>
                <a:latin typeface="Biology" panose="02000500000000000000" pitchFamily="2" charset="-94"/>
              </a:rPr>
              <a:t>Alyuvarlar Eritrositler</a:t>
            </a:r>
            <a:endParaRPr lang="tr-TR" sz="5000" dirty="0">
              <a:solidFill>
                <a:srgbClr val="0070C0"/>
              </a:solidFill>
              <a:latin typeface="Biology" panose="02000500000000000000" pitchFamily="2" charset="-94"/>
            </a:endParaRPr>
          </a:p>
        </p:txBody>
      </p:sp>
      <p:sp>
        <p:nvSpPr>
          <p:cNvPr id="3" name="Content Placeholder 2">
            <a:extLst>
              <a:ext uri="{FF2B5EF4-FFF2-40B4-BE49-F238E27FC236}">
                <a16:creationId xmlns:a16="http://schemas.microsoft.com/office/drawing/2014/main" id="{00FE9CCA-98A6-4794-BEFE-82DA7C252709}"/>
              </a:ext>
            </a:extLst>
          </p:cNvPr>
          <p:cNvSpPr>
            <a:spLocks noGrp="1"/>
          </p:cNvSpPr>
          <p:nvPr>
            <p:ph idx="1"/>
          </p:nvPr>
        </p:nvSpPr>
        <p:spPr>
          <a:xfrm>
            <a:off x="130629" y="979714"/>
            <a:ext cx="11965576" cy="5708470"/>
          </a:xfrm>
        </p:spPr>
        <p:txBody>
          <a:bodyPr>
            <a:normAutofit/>
          </a:bodyPr>
          <a:lstStyle/>
          <a:p>
            <a:pPr>
              <a:buFont typeface="Wingdings" panose="05000000000000000000" pitchFamily="2" charset="2"/>
              <a:buChar char="v"/>
            </a:pPr>
            <a:r>
              <a:rPr lang="tr-TR" dirty="0">
                <a:ln>
                  <a:solidFill>
                    <a:schemeClr val="tx1"/>
                  </a:solidFill>
                </a:ln>
                <a:solidFill>
                  <a:schemeClr val="accent4">
                    <a:lumMod val="60000"/>
                    <a:lumOff val="40000"/>
                  </a:schemeClr>
                </a:solidFill>
                <a:latin typeface="Arial Black" panose="020B0A04020102020204" pitchFamily="34" charset="0"/>
              </a:rPr>
              <a:t>En fazla bulunan kan hücreleridir. (Bir insanın kan dolaşımında ortalama 35 trilyon adet)</a:t>
            </a:r>
          </a:p>
          <a:p>
            <a:pPr>
              <a:buFont typeface="Wingdings" panose="05000000000000000000" pitchFamily="2" charset="2"/>
              <a:buChar char="v"/>
            </a:pPr>
            <a:r>
              <a:rPr lang="tr-TR" dirty="0">
                <a:ln>
                  <a:solidFill>
                    <a:schemeClr val="tx1"/>
                  </a:solidFill>
                </a:ln>
                <a:solidFill>
                  <a:schemeClr val="accent4">
                    <a:lumMod val="60000"/>
                    <a:lumOff val="40000"/>
                  </a:schemeClr>
                </a:solidFill>
                <a:latin typeface="Arial Black" panose="020B0A04020102020204" pitchFamily="34" charset="0"/>
              </a:rPr>
              <a:t>Aktif hareket edemezler, kan akışıyla bir yerden başka bir yere taşınırlar.</a:t>
            </a:r>
          </a:p>
          <a:p>
            <a:pPr>
              <a:buFont typeface="Wingdings" panose="05000000000000000000" pitchFamily="2" charset="2"/>
              <a:buChar char="v"/>
            </a:pPr>
            <a:r>
              <a:rPr lang="tr-TR" dirty="0">
                <a:ln>
                  <a:solidFill>
                    <a:schemeClr val="tx1"/>
                  </a:solidFill>
                </a:ln>
                <a:solidFill>
                  <a:schemeClr val="accent4">
                    <a:lumMod val="60000"/>
                    <a:lumOff val="40000"/>
                  </a:schemeClr>
                </a:solidFill>
                <a:latin typeface="Arial Black" panose="020B0A04020102020204" pitchFamily="34" charset="0"/>
              </a:rPr>
              <a:t>Yapılarında kana kırmızı rengini veren hemoglobin bulunur.</a:t>
            </a:r>
          </a:p>
          <a:p>
            <a:pPr>
              <a:buFont typeface="Wingdings" panose="05000000000000000000" pitchFamily="2" charset="2"/>
              <a:buChar char="v"/>
            </a:pPr>
            <a:r>
              <a:rPr lang="tr-TR" b="1" dirty="0">
                <a:ln>
                  <a:solidFill>
                    <a:schemeClr val="tx1"/>
                  </a:solidFill>
                </a:ln>
                <a:solidFill>
                  <a:schemeClr val="accent4">
                    <a:lumMod val="60000"/>
                    <a:lumOff val="40000"/>
                  </a:schemeClr>
                </a:solidFill>
                <a:latin typeface="Arial Black" panose="020B0A04020102020204" pitchFamily="34" charset="0"/>
              </a:rPr>
              <a:t>Hemoglobin,</a:t>
            </a:r>
            <a:r>
              <a:rPr lang="tr-TR" dirty="0">
                <a:ln>
                  <a:solidFill>
                    <a:schemeClr val="tx1"/>
                  </a:solidFill>
                </a:ln>
                <a:solidFill>
                  <a:schemeClr val="accent4">
                    <a:lumMod val="60000"/>
                    <a:lumOff val="40000"/>
                  </a:schemeClr>
                </a:solidFill>
                <a:latin typeface="Arial Black" panose="020B0A04020102020204" pitchFamily="34" charset="0"/>
              </a:rPr>
              <a:t> oksijen ve karbondioksidin taşınmasında görev alır. (Bir alyuvarda yaklaşık 250 milyon hemoglobin)</a:t>
            </a:r>
          </a:p>
          <a:p>
            <a:pPr>
              <a:buFont typeface="Wingdings" panose="05000000000000000000" pitchFamily="2" charset="2"/>
              <a:buChar char="v"/>
            </a:pPr>
            <a:r>
              <a:rPr lang="tr-TR" dirty="0">
                <a:ln>
                  <a:solidFill>
                    <a:schemeClr val="tx1"/>
                  </a:solidFill>
                </a:ln>
                <a:solidFill>
                  <a:schemeClr val="accent4">
                    <a:lumMod val="60000"/>
                    <a:lumOff val="40000"/>
                  </a:schemeClr>
                </a:solidFill>
                <a:latin typeface="Arial Black" panose="020B0A04020102020204" pitchFamily="34" charset="0"/>
              </a:rPr>
              <a:t>Erkeklerdeki alyuvar sayısının fazla olmasının nedeni erkek eşey hormonunun kan yapımını artırıcı etkisidir.</a:t>
            </a:r>
          </a:p>
          <a:p>
            <a:pPr>
              <a:buFont typeface="Wingdings" panose="05000000000000000000" pitchFamily="2" charset="2"/>
              <a:buChar char="v"/>
            </a:pPr>
            <a:r>
              <a:rPr lang="tr-TR" dirty="0">
                <a:ln>
                  <a:solidFill>
                    <a:schemeClr val="tx1"/>
                  </a:solidFill>
                </a:ln>
                <a:solidFill>
                  <a:schemeClr val="accent4">
                    <a:lumMod val="60000"/>
                    <a:lumOff val="40000"/>
                  </a:schemeClr>
                </a:solidFill>
                <a:latin typeface="Arial Black" panose="020B0A04020102020204" pitchFamily="34" charset="0"/>
              </a:rPr>
              <a:t>Alyuvarlar ilk oluştuklarında çekirdekleri ve organelleri bulunur. Olgunlaştıklarında bu yapılarını kaybettikleri için bölünemez ve kendilerini yenileyemez.</a:t>
            </a:r>
          </a:p>
        </p:txBody>
      </p:sp>
    </p:spTree>
    <p:extLst>
      <p:ext uri="{BB962C8B-B14F-4D97-AF65-F5344CB8AC3E}">
        <p14:creationId xmlns:p14="http://schemas.microsoft.com/office/powerpoint/2010/main" val="28391147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9000" b="-1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9C00D-5315-4713-B37F-9F2D4FF23C48}"/>
              </a:ext>
            </a:extLst>
          </p:cNvPr>
          <p:cNvSpPr>
            <a:spLocks noGrp="1"/>
          </p:cNvSpPr>
          <p:nvPr>
            <p:ph type="title"/>
          </p:nvPr>
        </p:nvSpPr>
        <p:spPr>
          <a:xfrm>
            <a:off x="2860766" y="171585"/>
            <a:ext cx="6531428" cy="808129"/>
          </a:xfrm>
        </p:spPr>
        <p:txBody>
          <a:bodyPr>
            <a:noAutofit/>
          </a:bodyPr>
          <a:lstStyle/>
          <a:p>
            <a:r>
              <a:rPr lang="tr-TR" sz="7500" dirty="0">
                <a:solidFill>
                  <a:schemeClr val="accent5">
                    <a:lumMod val="75000"/>
                  </a:schemeClr>
                </a:solidFill>
                <a:latin typeface="Biology" panose="02000500000000000000" pitchFamily="2" charset="-94"/>
              </a:rPr>
              <a:t>AKYUVARLAR</a:t>
            </a:r>
          </a:p>
        </p:txBody>
      </p:sp>
      <p:sp>
        <p:nvSpPr>
          <p:cNvPr id="3" name="Content Placeholder 2">
            <a:extLst>
              <a:ext uri="{FF2B5EF4-FFF2-40B4-BE49-F238E27FC236}">
                <a16:creationId xmlns:a16="http://schemas.microsoft.com/office/drawing/2014/main" id="{1D6E2908-A6E2-44E3-A6DE-9CFA3ADCA863}"/>
              </a:ext>
            </a:extLst>
          </p:cNvPr>
          <p:cNvSpPr>
            <a:spLocks noGrp="1"/>
          </p:cNvSpPr>
          <p:nvPr>
            <p:ph idx="1"/>
          </p:nvPr>
        </p:nvSpPr>
        <p:spPr>
          <a:xfrm>
            <a:off x="0" y="1345475"/>
            <a:ext cx="12192000" cy="6570616"/>
          </a:xfrm>
        </p:spPr>
        <p:txBody>
          <a:bodyPr>
            <a:normAutofit/>
          </a:bodyPr>
          <a:lstStyle/>
          <a:p>
            <a:pPr>
              <a:buFont typeface="Wingdings" panose="05000000000000000000" pitchFamily="2" charset="2"/>
              <a:buChar char="v"/>
            </a:pPr>
            <a:r>
              <a:rPr lang="tr-TR" sz="2600" dirty="0">
                <a:ln>
                  <a:solidFill>
                    <a:schemeClr val="tx1"/>
                  </a:solidFill>
                </a:ln>
                <a:solidFill>
                  <a:schemeClr val="accent2">
                    <a:lumMod val="60000"/>
                    <a:lumOff val="40000"/>
                  </a:schemeClr>
                </a:solidFill>
                <a:latin typeface="Arial Black" panose="020B0A04020102020204" pitchFamily="34" charset="0"/>
              </a:rPr>
              <a:t>1 mm</a:t>
            </a:r>
            <a:r>
              <a:rPr lang="tr-TR" sz="2600" baseline="30000" dirty="0">
                <a:ln>
                  <a:solidFill>
                    <a:schemeClr val="tx1"/>
                  </a:solidFill>
                </a:ln>
                <a:solidFill>
                  <a:schemeClr val="accent2">
                    <a:lumMod val="60000"/>
                    <a:lumOff val="40000"/>
                  </a:schemeClr>
                </a:solidFill>
                <a:latin typeface="Arial Black" panose="020B0A04020102020204" pitchFamily="34" charset="0"/>
              </a:rPr>
              <a:t>3</a:t>
            </a:r>
            <a:r>
              <a:rPr lang="tr-TR" sz="2600" dirty="0">
                <a:ln>
                  <a:solidFill>
                    <a:schemeClr val="tx1"/>
                  </a:solidFill>
                </a:ln>
                <a:solidFill>
                  <a:schemeClr val="accent2">
                    <a:lumMod val="60000"/>
                    <a:lumOff val="40000"/>
                  </a:schemeClr>
                </a:solidFill>
                <a:latin typeface="Arial Black" panose="020B0A04020102020204" pitchFamily="34" charset="0"/>
              </a:rPr>
              <a:t> kanda yaklaşık 8 bin-10 bin arasında bulunur.</a:t>
            </a:r>
          </a:p>
          <a:p>
            <a:pPr>
              <a:buFont typeface="Wingdings" panose="05000000000000000000" pitchFamily="2" charset="2"/>
              <a:buChar char="v"/>
            </a:pPr>
            <a:r>
              <a:rPr lang="tr-TR" sz="2600" dirty="0">
                <a:ln>
                  <a:solidFill>
                    <a:schemeClr val="tx1"/>
                  </a:solidFill>
                </a:ln>
                <a:solidFill>
                  <a:schemeClr val="accent2">
                    <a:lumMod val="60000"/>
                    <a:lumOff val="40000"/>
                  </a:schemeClr>
                </a:solidFill>
                <a:latin typeface="Arial Black" panose="020B0A04020102020204" pitchFamily="34" charset="0"/>
              </a:rPr>
              <a:t>Renksiz kan hücreleridir.  Çekirdekleri ve organelleri vardır. Amip gibi yalancı ayaklar oluşturup aktif hareketlerle doku aralarına yayılabilir.</a:t>
            </a:r>
          </a:p>
          <a:p>
            <a:pPr>
              <a:buFont typeface="Wingdings" panose="05000000000000000000" pitchFamily="2" charset="2"/>
              <a:buChar char="v"/>
            </a:pPr>
            <a:r>
              <a:rPr lang="tr-TR" sz="2600" dirty="0">
                <a:ln>
                  <a:solidFill>
                    <a:schemeClr val="tx1"/>
                  </a:solidFill>
                </a:ln>
                <a:solidFill>
                  <a:schemeClr val="accent2">
                    <a:lumMod val="60000"/>
                    <a:lumOff val="40000"/>
                  </a:schemeClr>
                </a:solidFill>
                <a:latin typeface="Arial Black" panose="020B0A04020102020204" pitchFamily="34" charset="0"/>
              </a:rPr>
              <a:t>Vücutta enfeksiyon olduğunda akyuvar sayısı artar. Ayrıca akyuvarlar hasar görmüş doku parçalarını da yok eder.Bazı akyuvarlar vücuda giren yabancı maddeleri tanıyabilen kan hücrelerine (hafıza hücreleri) dönüşür ve uzun zaman yaşayabilir</a:t>
            </a:r>
          </a:p>
          <a:p>
            <a:pPr>
              <a:buFont typeface="Wingdings" panose="05000000000000000000" pitchFamily="2" charset="2"/>
              <a:buChar char="v"/>
            </a:pPr>
            <a:r>
              <a:rPr lang="tr-TR" sz="2600" dirty="0">
                <a:ln>
                  <a:solidFill>
                    <a:schemeClr val="tx1"/>
                  </a:solidFill>
                </a:ln>
                <a:solidFill>
                  <a:schemeClr val="accent2">
                    <a:lumMod val="60000"/>
                    <a:lumOff val="40000"/>
                  </a:schemeClr>
                </a:solidFill>
                <a:latin typeface="Arial Black" panose="020B0A04020102020204" pitchFamily="34" charset="0"/>
              </a:rPr>
              <a:t>Ömürleri genelde 4 saat ile 4 gün arasında değişir.</a:t>
            </a:r>
          </a:p>
          <a:p>
            <a:pPr>
              <a:buFont typeface="Wingdings" panose="05000000000000000000" pitchFamily="2" charset="2"/>
              <a:buChar char="v"/>
            </a:pPr>
            <a:r>
              <a:rPr lang="tr-TR" sz="2600" dirty="0">
                <a:ln>
                  <a:solidFill>
                    <a:schemeClr val="tx1"/>
                  </a:solidFill>
                </a:ln>
                <a:solidFill>
                  <a:schemeClr val="accent2">
                    <a:lumMod val="60000"/>
                    <a:lumOff val="40000"/>
                  </a:schemeClr>
                </a:solidFill>
                <a:latin typeface="Arial Black" panose="020B0A04020102020204" pitchFamily="34" charset="0"/>
              </a:rPr>
              <a:t>Kırmızı kemik iliği, timus bezi, lenf düğümleri ve dalakta üretilir.</a:t>
            </a:r>
          </a:p>
          <a:p>
            <a:pPr>
              <a:buFont typeface="Wingdings" panose="05000000000000000000" pitchFamily="2" charset="2"/>
              <a:buChar char="v"/>
            </a:pPr>
            <a:r>
              <a:rPr lang="tr-TR" sz="2600" b="1" dirty="0">
                <a:ln>
                  <a:solidFill>
                    <a:schemeClr val="tx1"/>
                  </a:solidFill>
                </a:ln>
                <a:solidFill>
                  <a:schemeClr val="accent2">
                    <a:lumMod val="60000"/>
                    <a:lumOff val="40000"/>
                  </a:schemeClr>
                </a:solidFill>
                <a:latin typeface="Arial Black" panose="020B0A04020102020204" pitchFamily="34" charset="0"/>
              </a:rPr>
              <a:t>Akyuvarlar sitoplazmalarında taneciklerin olup olmamasına göre granüllü ve granülsüz olmak üzere ikiye ayrılır.</a:t>
            </a:r>
            <a:endParaRPr lang="tr-TR" sz="2600" dirty="0">
              <a:ln>
                <a:solidFill>
                  <a:schemeClr val="tx1"/>
                </a:solidFill>
              </a:ln>
              <a:solidFill>
                <a:schemeClr val="accent2">
                  <a:lumMod val="60000"/>
                  <a:lumOff val="40000"/>
                </a:schemeClr>
              </a:solidFill>
              <a:latin typeface="Arial Black" panose="020B0A04020102020204" pitchFamily="34" charset="0"/>
            </a:endParaRPr>
          </a:p>
        </p:txBody>
      </p:sp>
    </p:spTree>
    <p:extLst>
      <p:ext uri="{BB962C8B-B14F-4D97-AF65-F5344CB8AC3E}">
        <p14:creationId xmlns:p14="http://schemas.microsoft.com/office/powerpoint/2010/main" val="17958912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633066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7000" b="-7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7938C9-577B-4603-A172-D583B4772749}"/>
              </a:ext>
            </a:extLst>
          </p:cNvPr>
          <p:cNvSpPr>
            <a:spLocks noGrp="1"/>
          </p:cNvSpPr>
          <p:nvPr>
            <p:ph type="title"/>
          </p:nvPr>
        </p:nvSpPr>
        <p:spPr>
          <a:xfrm>
            <a:off x="838200" y="1"/>
            <a:ext cx="10515600" cy="1136468"/>
          </a:xfrm>
        </p:spPr>
        <p:txBody>
          <a:bodyPr>
            <a:normAutofit/>
          </a:bodyPr>
          <a:lstStyle/>
          <a:p>
            <a:pPr algn="ctr"/>
            <a:r>
              <a:rPr lang="tr-TR" sz="4800" b="1" dirty="0">
                <a:solidFill>
                  <a:srgbClr val="FFFF00"/>
                </a:solidFill>
                <a:latin typeface="Biology" panose="02000500000000000000" pitchFamily="2" charset="-94"/>
              </a:rPr>
              <a:t>Kan PulcuklarI Trombositler</a:t>
            </a:r>
            <a:endParaRPr lang="tr-TR" sz="4800" dirty="0">
              <a:solidFill>
                <a:srgbClr val="FFFF00"/>
              </a:solidFill>
              <a:latin typeface="Biology" panose="02000500000000000000" pitchFamily="2" charset="-94"/>
            </a:endParaRPr>
          </a:p>
        </p:txBody>
      </p:sp>
      <p:sp>
        <p:nvSpPr>
          <p:cNvPr id="3" name="Content Placeholder 2">
            <a:extLst>
              <a:ext uri="{FF2B5EF4-FFF2-40B4-BE49-F238E27FC236}">
                <a16:creationId xmlns:a16="http://schemas.microsoft.com/office/drawing/2014/main" id="{3ABC7466-7B19-4F9D-8E4E-3370A46475B0}"/>
              </a:ext>
            </a:extLst>
          </p:cNvPr>
          <p:cNvSpPr>
            <a:spLocks noGrp="1"/>
          </p:cNvSpPr>
          <p:nvPr>
            <p:ph idx="1"/>
          </p:nvPr>
        </p:nvSpPr>
        <p:spPr>
          <a:xfrm>
            <a:off x="143691" y="1789611"/>
            <a:ext cx="12048309" cy="5708470"/>
          </a:xfrm>
        </p:spPr>
        <p:txBody>
          <a:bodyPr>
            <a:noAutofit/>
          </a:bodyPr>
          <a:lstStyle/>
          <a:p>
            <a:pPr>
              <a:buFont typeface="Wingdings" panose="05000000000000000000" pitchFamily="2" charset="2"/>
              <a:buChar char="v"/>
            </a:pPr>
            <a:r>
              <a:rPr lang="tr-TR" sz="3000" dirty="0">
                <a:ln>
                  <a:solidFill>
                    <a:schemeClr val="tx1"/>
                  </a:solidFill>
                </a:ln>
                <a:solidFill>
                  <a:srgbClr val="FF6600"/>
                </a:solidFill>
                <a:latin typeface="Arial Black" panose="020B0A04020102020204" pitchFamily="34" charset="0"/>
              </a:rPr>
              <a:t>1 mm</a:t>
            </a:r>
            <a:r>
              <a:rPr lang="tr-TR" sz="3000" baseline="30000" dirty="0">
                <a:ln>
                  <a:solidFill>
                    <a:schemeClr val="tx1"/>
                  </a:solidFill>
                </a:ln>
                <a:solidFill>
                  <a:srgbClr val="FF6600"/>
                </a:solidFill>
                <a:latin typeface="Arial Black" panose="020B0A04020102020204" pitchFamily="34" charset="0"/>
              </a:rPr>
              <a:t>3</a:t>
            </a:r>
            <a:r>
              <a:rPr lang="tr-TR" sz="3000" dirty="0">
                <a:ln>
                  <a:solidFill>
                    <a:schemeClr val="tx1"/>
                  </a:solidFill>
                </a:ln>
                <a:solidFill>
                  <a:srgbClr val="FF6600"/>
                </a:solidFill>
                <a:latin typeface="Arial Black" panose="020B0A04020102020204" pitchFamily="34" charset="0"/>
              </a:rPr>
              <a:t> kanda 150 ila 400 bin kadar bulunur. Renksiz ve çekirdeksiz olup kemik iliğindeki büyük hücrelerden kopan parçalardan oluşur. Damar dışına çıkamazlar.</a:t>
            </a:r>
          </a:p>
          <a:p>
            <a:pPr>
              <a:buFont typeface="Wingdings" panose="05000000000000000000" pitchFamily="2" charset="2"/>
              <a:buChar char="v"/>
            </a:pPr>
            <a:r>
              <a:rPr lang="tr-TR" sz="3000" dirty="0">
                <a:ln>
                  <a:solidFill>
                    <a:schemeClr val="tx1"/>
                  </a:solidFill>
                </a:ln>
                <a:solidFill>
                  <a:srgbClr val="FF6600"/>
                </a:solidFill>
                <a:latin typeface="Arial Black" panose="020B0A04020102020204" pitchFamily="34" charset="0"/>
              </a:rPr>
              <a:t>Kanın pıhtılaşmasında görevli özel bir protein üretir. Ömürleri yaklaşık 7-10 gündür. Ömrünü tamamlayan kan pulcukları karaciğer ve dalakta parçalanır.</a:t>
            </a:r>
          </a:p>
          <a:p>
            <a:r>
              <a:rPr lang="tr-TR" dirty="0">
                <a:ln>
                  <a:solidFill>
                    <a:schemeClr val="tx1"/>
                  </a:solidFill>
                </a:ln>
                <a:solidFill>
                  <a:schemeClr val="accent2">
                    <a:lumMod val="75000"/>
                  </a:schemeClr>
                </a:solidFill>
                <a:latin typeface="Arial Black" panose="020B0A04020102020204" pitchFamily="34" charset="0"/>
              </a:rPr>
              <a:t>1mm</a:t>
            </a:r>
            <a:r>
              <a:rPr lang="tr-TR" baseline="30000" dirty="0">
                <a:ln>
                  <a:solidFill>
                    <a:schemeClr val="tx1"/>
                  </a:solidFill>
                </a:ln>
                <a:solidFill>
                  <a:schemeClr val="accent2">
                    <a:lumMod val="75000"/>
                  </a:schemeClr>
                </a:solidFill>
                <a:latin typeface="Arial Black" panose="020B0A04020102020204" pitchFamily="34" charset="0"/>
              </a:rPr>
              <a:t>3</a:t>
            </a:r>
            <a:r>
              <a:rPr lang="tr-TR" dirty="0">
                <a:ln>
                  <a:solidFill>
                    <a:schemeClr val="tx1"/>
                  </a:solidFill>
                </a:ln>
                <a:solidFill>
                  <a:schemeClr val="accent2">
                    <a:lumMod val="75000"/>
                  </a:schemeClr>
                </a:solidFill>
                <a:latin typeface="Arial Black" panose="020B0A04020102020204" pitchFamily="34" charset="0"/>
              </a:rPr>
              <a:t> kanda kan hücrelerinin bulunma oranları;</a:t>
            </a:r>
          </a:p>
          <a:p>
            <a:pPr marL="0" indent="0">
              <a:buNone/>
            </a:pPr>
            <a:r>
              <a:rPr lang="tr-TR" dirty="0">
                <a:ln>
                  <a:solidFill>
                    <a:schemeClr val="tx1"/>
                  </a:solidFill>
                </a:ln>
                <a:solidFill>
                  <a:schemeClr val="accent2">
                    <a:lumMod val="75000"/>
                  </a:schemeClr>
                </a:solidFill>
                <a:latin typeface="Arial Black" panose="020B0A04020102020204" pitchFamily="34" charset="0"/>
              </a:rPr>
              <a:t>Alyuvarlar &gt; Kan pulcuklar ı &gt;Akyuvarlar</a:t>
            </a:r>
          </a:p>
          <a:p>
            <a:pPr>
              <a:buFont typeface="Wingdings" panose="05000000000000000000" pitchFamily="2" charset="2"/>
              <a:buChar char="v"/>
            </a:pPr>
            <a:endParaRPr lang="tr-TR" sz="3000" dirty="0">
              <a:ln>
                <a:solidFill>
                  <a:schemeClr val="tx1"/>
                </a:solidFill>
              </a:ln>
              <a:solidFill>
                <a:srgbClr val="FF6600"/>
              </a:solidFill>
              <a:latin typeface="Arial Black" panose="020B0A04020102020204" pitchFamily="34" charset="0"/>
            </a:endParaRPr>
          </a:p>
        </p:txBody>
      </p:sp>
    </p:spTree>
    <p:extLst>
      <p:ext uri="{BB962C8B-B14F-4D97-AF65-F5344CB8AC3E}">
        <p14:creationId xmlns:p14="http://schemas.microsoft.com/office/powerpoint/2010/main" val="23849834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A0B2DE-52B3-4034-BE99-368D27F1DBBA}"/>
              </a:ext>
            </a:extLst>
          </p:cNvPr>
          <p:cNvSpPr>
            <a:spLocks noGrp="1"/>
          </p:cNvSpPr>
          <p:nvPr>
            <p:ph type="title"/>
          </p:nvPr>
        </p:nvSpPr>
        <p:spPr>
          <a:xfrm>
            <a:off x="838200" y="18256"/>
            <a:ext cx="10515600" cy="883082"/>
          </a:xfrm>
        </p:spPr>
        <p:txBody>
          <a:bodyPr/>
          <a:lstStyle/>
          <a:p>
            <a:pPr algn="ctr"/>
            <a:r>
              <a:rPr lang="tr-TR" dirty="0">
                <a:solidFill>
                  <a:srgbClr val="FFC000"/>
                </a:solidFill>
                <a:latin typeface="Biology" panose="02000500000000000000" pitchFamily="2" charset="-94"/>
              </a:rPr>
              <a:t>KalbIN YAPISI VE CALIsMASI</a:t>
            </a:r>
          </a:p>
        </p:txBody>
      </p:sp>
      <p:sp>
        <p:nvSpPr>
          <p:cNvPr id="3" name="Content Placeholder 2">
            <a:extLst>
              <a:ext uri="{FF2B5EF4-FFF2-40B4-BE49-F238E27FC236}">
                <a16:creationId xmlns:a16="http://schemas.microsoft.com/office/drawing/2014/main" id="{346DD77D-81E8-413F-A6BC-8195C6D42EE8}"/>
              </a:ext>
            </a:extLst>
          </p:cNvPr>
          <p:cNvSpPr>
            <a:spLocks noGrp="1"/>
          </p:cNvSpPr>
          <p:nvPr>
            <p:ph idx="1"/>
          </p:nvPr>
        </p:nvSpPr>
        <p:spPr>
          <a:xfrm>
            <a:off x="222069" y="1802674"/>
            <a:ext cx="11131731" cy="5185955"/>
          </a:xfrm>
        </p:spPr>
        <p:txBody>
          <a:bodyPr>
            <a:normAutofit/>
          </a:bodyPr>
          <a:lstStyle/>
          <a:p>
            <a:pPr marL="0" indent="0">
              <a:buNone/>
            </a:pPr>
            <a:r>
              <a:rPr lang="tr-TR" sz="3200" dirty="0">
                <a:ln>
                  <a:solidFill>
                    <a:schemeClr val="tx1"/>
                  </a:solidFill>
                </a:ln>
                <a:solidFill>
                  <a:srgbClr val="FF6600"/>
                </a:solidFill>
                <a:latin typeface="Arial Black" panose="020B0A04020102020204" pitchFamily="34" charset="0"/>
              </a:rPr>
              <a:t>Dolaşım sistemi içerisinde bir motor gibi görev yaparak kanı damarlar içinde tüm vücuda pompalayan kalp, göğüs boşluğunda, iki akciğerin arasında yer alan yumruk büyüklüğünde (300 g) ve koni şeklinde bir organdır.</a:t>
            </a:r>
          </a:p>
        </p:txBody>
      </p:sp>
    </p:spTree>
    <p:extLst>
      <p:ext uri="{BB962C8B-B14F-4D97-AF65-F5344CB8AC3E}">
        <p14:creationId xmlns:p14="http://schemas.microsoft.com/office/powerpoint/2010/main" val="332587472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39000" b="-3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973968-9484-490B-9037-8D8631610BAB}"/>
              </a:ext>
            </a:extLst>
          </p:cNvPr>
          <p:cNvSpPr>
            <a:spLocks noGrp="1"/>
          </p:cNvSpPr>
          <p:nvPr>
            <p:ph type="title"/>
          </p:nvPr>
        </p:nvSpPr>
        <p:spPr>
          <a:xfrm>
            <a:off x="2390502" y="0"/>
            <a:ext cx="7641771" cy="915033"/>
          </a:xfrm>
        </p:spPr>
        <p:txBody>
          <a:bodyPr>
            <a:normAutofit/>
          </a:bodyPr>
          <a:lstStyle/>
          <a:p>
            <a:r>
              <a:rPr lang="tr-TR" sz="6000" b="1" dirty="0">
                <a:solidFill>
                  <a:srgbClr val="FF0066"/>
                </a:solidFill>
                <a:latin typeface="Biology" panose="02000500000000000000" pitchFamily="2" charset="-94"/>
              </a:rPr>
              <a:t>KanIn PIhtIlaSmaSI</a:t>
            </a:r>
            <a:endParaRPr lang="tr-TR" sz="6000" dirty="0">
              <a:solidFill>
                <a:srgbClr val="FF0066"/>
              </a:solidFill>
              <a:latin typeface="Biology" panose="02000500000000000000" pitchFamily="2" charset="-94"/>
            </a:endParaRPr>
          </a:p>
        </p:txBody>
      </p:sp>
      <p:sp>
        <p:nvSpPr>
          <p:cNvPr id="3" name="Content Placeholder 2">
            <a:extLst>
              <a:ext uri="{FF2B5EF4-FFF2-40B4-BE49-F238E27FC236}">
                <a16:creationId xmlns:a16="http://schemas.microsoft.com/office/drawing/2014/main" id="{1C56B9BC-FAEC-4ABA-A035-F242BB9378A0}"/>
              </a:ext>
            </a:extLst>
          </p:cNvPr>
          <p:cNvSpPr>
            <a:spLocks noGrp="1"/>
          </p:cNvSpPr>
          <p:nvPr>
            <p:ph idx="1"/>
          </p:nvPr>
        </p:nvSpPr>
        <p:spPr>
          <a:xfrm>
            <a:off x="156754" y="1149531"/>
            <a:ext cx="11821885" cy="5499463"/>
          </a:xfrm>
        </p:spPr>
        <p:txBody>
          <a:bodyPr>
            <a:normAutofit lnSpcReduction="10000"/>
          </a:bodyPr>
          <a:lstStyle/>
          <a:p>
            <a:pPr>
              <a:buFont typeface="Wingdings" panose="05000000000000000000" pitchFamily="2" charset="2"/>
              <a:buChar char="v"/>
            </a:pPr>
            <a:r>
              <a:rPr lang="tr-TR" dirty="0">
                <a:ln>
                  <a:solidFill>
                    <a:schemeClr val="tx1"/>
                  </a:solidFill>
                </a:ln>
                <a:solidFill>
                  <a:srgbClr val="FF9933"/>
                </a:solidFill>
                <a:latin typeface="Arial Black" panose="020B0A04020102020204" pitchFamily="34" charset="0"/>
              </a:rPr>
              <a:t>Eğer damar hasarı küçükse sadece trombosit tıkacı, kan kaybını tamamen durdurur.</a:t>
            </a:r>
          </a:p>
          <a:p>
            <a:pPr>
              <a:buFont typeface="Wingdings" panose="05000000000000000000" pitchFamily="2" charset="2"/>
              <a:buChar char="v"/>
            </a:pPr>
            <a:r>
              <a:rPr lang="tr-TR" b="1" dirty="0">
                <a:ln>
                  <a:solidFill>
                    <a:schemeClr val="tx1"/>
                  </a:solidFill>
                </a:ln>
                <a:solidFill>
                  <a:srgbClr val="FF9933"/>
                </a:solidFill>
                <a:latin typeface="Arial Black" panose="020B0A04020102020204" pitchFamily="34" charset="0"/>
              </a:rPr>
              <a:t>Eğer hasar büyükse;</a:t>
            </a:r>
            <a:endParaRPr lang="tr-TR" dirty="0">
              <a:ln>
                <a:solidFill>
                  <a:schemeClr val="tx1"/>
                </a:solidFill>
              </a:ln>
              <a:solidFill>
                <a:srgbClr val="FF9933"/>
              </a:solidFill>
              <a:latin typeface="Arial Black" panose="020B0A04020102020204" pitchFamily="34" charset="0"/>
            </a:endParaRPr>
          </a:p>
          <a:p>
            <a:pPr>
              <a:buFont typeface="Wingdings" panose="05000000000000000000" pitchFamily="2" charset="2"/>
              <a:buChar char="v"/>
            </a:pPr>
            <a:r>
              <a:rPr lang="tr-TR" dirty="0">
                <a:ln>
                  <a:solidFill>
                    <a:schemeClr val="tx1"/>
                  </a:solidFill>
                </a:ln>
                <a:solidFill>
                  <a:srgbClr val="FF9933"/>
                </a:solidFill>
                <a:latin typeface="Arial Black" panose="020B0A04020102020204" pitchFamily="34" charset="0"/>
              </a:rPr>
              <a:t>Trombositlerden ve hasar gören damar çeperinden tromboplastin salgılanır.</a:t>
            </a:r>
          </a:p>
          <a:p>
            <a:pPr>
              <a:buFont typeface="Wingdings" panose="05000000000000000000" pitchFamily="2" charset="2"/>
              <a:buChar char="v"/>
            </a:pPr>
            <a:r>
              <a:rPr lang="tr-TR" dirty="0">
                <a:ln>
                  <a:solidFill>
                    <a:schemeClr val="tx1"/>
                  </a:solidFill>
                </a:ln>
                <a:solidFill>
                  <a:srgbClr val="FF9933"/>
                </a:solidFill>
                <a:latin typeface="Arial Black" panose="020B0A04020102020204" pitchFamily="34" charset="0"/>
              </a:rPr>
              <a:t>Tromboplastin, plazmadaki inaktif protrombini, trombine dönüştürür. (Bu olay Ca</a:t>
            </a:r>
            <a:r>
              <a:rPr lang="tr-TR" baseline="30000" dirty="0">
                <a:ln>
                  <a:solidFill>
                    <a:schemeClr val="tx1"/>
                  </a:solidFill>
                </a:ln>
                <a:solidFill>
                  <a:srgbClr val="FF9933"/>
                </a:solidFill>
                <a:latin typeface="Arial Black" panose="020B0A04020102020204" pitchFamily="34" charset="0"/>
              </a:rPr>
              <a:t>++</a:t>
            </a:r>
            <a:r>
              <a:rPr lang="tr-TR" dirty="0">
                <a:ln>
                  <a:solidFill>
                    <a:schemeClr val="tx1"/>
                  </a:solidFill>
                </a:ln>
                <a:solidFill>
                  <a:srgbClr val="FF9933"/>
                </a:solidFill>
                <a:latin typeface="Arial Black" panose="020B0A04020102020204" pitchFamily="34" charset="0"/>
              </a:rPr>
              <a:t>, K vitamini ve O</a:t>
            </a:r>
            <a:r>
              <a:rPr lang="tr-TR" baseline="-25000" dirty="0">
                <a:ln>
                  <a:solidFill>
                    <a:schemeClr val="tx1"/>
                  </a:solidFill>
                </a:ln>
                <a:solidFill>
                  <a:srgbClr val="FF9933"/>
                </a:solidFill>
                <a:latin typeface="Arial Black" panose="020B0A04020102020204" pitchFamily="34" charset="0"/>
              </a:rPr>
              <a:t>2</a:t>
            </a:r>
            <a:r>
              <a:rPr lang="tr-TR" dirty="0">
                <a:ln>
                  <a:solidFill>
                    <a:schemeClr val="tx1"/>
                  </a:solidFill>
                </a:ln>
                <a:solidFill>
                  <a:srgbClr val="FF9933"/>
                </a:solidFill>
                <a:latin typeface="Arial Black" panose="020B0A04020102020204" pitchFamily="34" charset="0"/>
              </a:rPr>
              <a:t> etkisi ile gerçekleşir.)</a:t>
            </a:r>
          </a:p>
          <a:p>
            <a:pPr>
              <a:buFont typeface="Wingdings" panose="05000000000000000000" pitchFamily="2" charset="2"/>
              <a:buChar char="v"/>
            </a:pPr>
            <a:r>
              <a:rPr lang="tr-TR" dirty="0">
                <a:ln>
                  <a:solidFill>
                    <a:schemeClr val="tx1"/>
                  </a:solidFill>
                </a:ln>
                <a:solidFill>
                  <a:srgbClr val="FF9933"/>
                </a:solidFill>
                <a:latin typeface="Arial Black" panose="020B0A04020102020204" pitchFamily="34" charset="0"/>
              </a:rPr>
              <a:t>Trombin kan plazmasında inaktif halde bulunan fibrinojeni fibrin iplikçiklerine dönüştürür.</a:t>
            </a:r>
          </a:p>
          <a:p>
            <a:pPr>
              <a:buFont typeface="Wingdings" panose="05000000000000000000" pitchFamily="2" charset="2"/>
              <a:buChar char="v"/>
            </a:pPr>
            <a:r>
              <a:rPr lang="tr-TR" dirty="0">
                <a:ln>
                  <a:solidFill>
                    <a:schemeClr val="tx1"/>
                  </a:solidFill>
                </a:ln>
                <a:solidFill>
                  <a:srgbClr val="FF9933"/>
                </a:solidFill>
                <a:latin typeface="Arial Black" panose="020B0A04020102020204" pitchFamily="34" charset="0"/>
              </a:rPr>
              <a:t>Fibrin iplikçiklerinin oluşturduğu ağ, trombosit tıkacı üzerine yapışıp kan hücrelerini ve plazmayı da içine alarak pıhtıyı oluşturur.</a:t>
            </a:r>
          </a:p>
        </p:txBody>
      </p:sp>
    </p:spTree>
    <p:extLst>
      <p:ext uri="{BB962C8B-B14F-4D97-AF65-F5344CB8AC3E}">
        <p14:creationId xmlns:p14="http://schemas.microsoft.com/office/powerpoint/2010/main" val="368063143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934016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4000" r="-4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6A9726-025E-453C-B2C4-82F91C0DD73E}"/>
              </a:ext>
            </a:extLst>
          </p:cNvPr>
          <p:cNvSpPr>
            <a:spLocks noGrp="1"/>
          </p:cNvSpPr>
          <p:nvPr>
            <p:ph type="title"/>
          </p:nvPr>
        </p:nvSpPr>
        <p:spPr>
          <a:xfrm>
            <a:off x="600891" y="1"/>
            <a:ext cx="11011989" cy="1227908"/>
          </a:xfrm>
        </p:spPr>
        <p:txBody>
          <a:bodyPr/>
          <a:lstStyle/>
          <a:p>
            <a:r>
              <a:rPr lang="tr-TR" dirty="0">
                <a:solidFill>
                  <a:srgbClr val="FFFF00"/>
                </a:solidFill>
                <a:latin typeface="Biology" panose="02000500000000000000" pitchFamily="2" charset="-94"/>
              </a:rPr>
              <a:t>DOLAsIM SiSTEMi SAgLININ KORUNMASI</a:t>
            </a:r>
          </a:p>
        </p:txBody>
      </p:sp>
      <p:sp>
        <p:nvSpPr>
          <p:cNvPr id="3" name="Content Placeholder 2">
            <a:extLst>
              <a:ext uri="{FF2B5EF4-FFF2-40B4-BE49-F238E27FC236}">
                <a16:creationId xmlns:a16="http://schemas.microsoft.com/office/drawing/2014/main" id="{0F95C16F-FA81-40D8-90C8-5B76FF175DBF}"/>
              </a:ext>
            </a:extLst>
          </p:cNvPr>
          <p:cNvSpPr>
            <a:spLocks noGrp="1"/>
          </p:cNvSpPr>
          <p:nvPr>
            <p:ph idx="1"/>
          </p:nvPr>
        </p:nvSpPr>
        <p:spPr>
          <a:xfrm>
            <a:off x="0" y="1515291"/>
            <a:ext cx="12017829" cy="5042263"/>
          </a:xfrm>
        </p:spPr>
        <p:txBody>
          <a:bodyPr>
            <a:normAutofit lnSpcReduction="10000"/>
          </a:bodyPr>
          <a:lstStyle/>
          <a:p>
            <a:r>
              <a:rPr lang="tr-TR" sz="3500" dirty="0">
                <a:ln>
                  <a:solidFill>
                    <a:schemeClr val="tx1"/>
                  </a:solidFill>
                </a:ln>
                <a:solidFill>
                  <a:srgbClr val="FF6600"/>
                </a:solidFill>
                <a:latin typeface="Arial Black" panose="020B0A04020102020204" pitchFamily="34" charset="0"/>
              </a:rPr>
              <a:t>Yeterli ve dengeli beslenmeliyiz.</a:t>
            </a:r>
          </a:p>
          <a:p>
            <a:r>
              <a:rPr lang="tr-TR" sz="3500" dirty="0">
                <a:ln>
                  <a:solidFill>
                    <a:schemeClr val="tx1"/>
                  </a:solidFill>
                </a:ln>
                <a:solidFill>
                  <a:srgbClr val="FF6600"/>
                </a:solidFill>
                <a:latin typeface="Arial Black" panose="020B0A04020102020204" pitchFamily="34" charset="0"/>
              </a:rPr>
              <a:t>Düzenli spor yapmalıyız.</a:t>
            </a:r>
          </a:p>
          <a:p>
            <a:r>
              <a:rPr lang="tr-TR" sz="3500" dirty="0">
                <a:ln>
                  <a:solidFill>
                    <a:schemeClr val="tx1"/>
                  </a:solidFill>
                </a:ln>
                <a:solidFill>
                  <a:srgbClr val="FF6600"/>
                </a:solidFill>
                <a:latin typeface="Arial Black" panose="020B0A04020102020204" pitchFamily="34" charset="0"/>
              </a:rPr>
              <a:t>Sigara, alkol gibi zararlı maddelerden uzak durmalıyız.</a:t>
            </a:r>
          </a:p>
          <a:p>
            <a:r>
              <a:rPr lang="tr-TR" sz="3500" dirty="0">
                <a:ln>
                  <a:solidFill>
                    <a:schemeClr val="tx1"/>
                  </a:solidFill>
                </a:ln>
                <a:solidFill>
                  <a:srgbClr val="FF6600"/>
                </a:solidFill>
                <a:latin typeface="Arial Black" panose="020B0A04020102020204" pitchFamily="34" charset="0"/>
              </a:rPr>
              <a:t>Stres ve aşırı yorgunluk hallerinden kaçınmalıyız.</a:t>
            </a:r>
          </a:p>
          <a:p>
            <a:r>
              <a:rPr lang="tr-TR" sz="3500" dirty="0">
                <a:ln>
                  <a:solidFill>
                    <a:schemeClr val="tx1"/>
                  </a:solidFill>
                </a:ln>
                <a:solidFill>
                  <a:srgbClr val="FF6600"/>
                </a:solidFill>
                <a:latin typeface="Arial Black" panose="020B0A04020102020204" pitchFamily="34" charset="0"/>
              </a:rPr>
              <a:t>Aşırı kilo damar tıkanıklığına sebep olacağı için, kilo vermeliyiz.</a:t>
            </a:r>
          </a:p>
          <a:p>
            <a:r>
              <a:rPr lang="tr-TR" sz="3500" dirty="0">
                <a:ln>
                  <a:solidFill>
                    <a:schemeClr val="tx1"/>
                  </a:solidFill>
                </a:ln>
                <a:solidFill>
                  <a:srgbClr val="FF6600"/>
                </a:solidFill>
                <a:latin typeface="Arial Black" panose="020B0A04020102020204" pitchFamily="34" charset="0"/>
              </a:rPr>
              <a:t>Düzenli bir şekilde sağlık kontrolü yaptırmalıyız.</a:t>
            </a:r>
          </a:p>
          <a:p>
            <a:endParaRPr lang="tr-TR" sz="3500" dirty="0">
              <a:ln>
                <a:solidFill>
                  <a:schemeClr val="tx1"/>
                </a:solidFill>
              </a:ln>
              <a:solidFill>
                <a:srgbClr val="FF6600"/>
              </a:solidFill>
              <a:latin typeface="Arial Black" panose="020B0A04020102020204" pitchFamily="34" charset="0"/>
            </a:endParaRPr>
          </a:p>
        </p:txBody>
      </p:sp>
    </p:spTree>
    <p:extLst>
      <p:ext uri="{BB962C8B-B14F-4D97-AF65-F5344CB8AC3E}">
        <p14:creationId xmlns:p14="http://schemas.microsoft.com/office/powerpoint/2010/main" val="157282198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57E7B5-56FA-4359-B736-9B0C5D551352}"/>
              </a:ext>
            </a:extLst>
          </p:cNvPr>
          <p:cNvSpPr>
            <a:spLocks noGrp="1"/>
          </p:cNvSpPr>
          <p:nvPr>
            <p:ph type="title"/>
          </p:nvPr>
        </p:nvSpPr>
        <p:spPr>
          <a:xfrm>
            <a:off x="744583" y="1"/>
            <a:ext cx="11181806" cy="666205"/>
          </a:xfrm>
        </p:spPr>
        <p:txBody>
          <a:bodyPr>
            <a:normAutofit fontScale="90000"/>
          </a:bodyPr>
          <a:lstStyle/>
          <a:p>
            <a:pPr algn="ctr"/>
            <a:r>
              <a:rPr lang="tr-TR" sz="5000" dirty="0">
                <a:solidFill>
                  <a:srgbClr val="FF6600"/>
                </a:solidFill>
                <a:latin typeface="Biology" panose="02000500000000000000" pitchFamily="2" charset="-94"/>
              </a:rPr>
              <a:t>DOLASIM SISTEMI HASTALIKLARI</a:t>
            </a:r>
          </a:p>
        </p:txBody>
      </p:sp>
      <p:sp>
        <p:nvSpPr>
          <p:cNvPr id="3" name="Content Placeholder 2">
            <a:extLst>
              <a:ext uri="{FF2B5EF4-FFF2-40B4-BE49-F238E27FC236}">
                <a16:creationId xmlns:a16="http://schemas.microsoft.com/office/drawing/2014/main" id="{C3955575-733C-4AD6-B3A7-4BBD5BD11289}"/>
              </a:ext>
            </a:extLst>
          </p:cNvPr>
          <p:cNvSpPr>
            <a:spLocks noGrp="1"/>
          </p:cNvSpPr>
          <p:nvPr>
            <p:ph idx="1"/>
          </p:nvPr>
        </p:nvSpPr>
        <p:spPr>
          <a:xfrm>
            <a:off x="171994" y="666206"/>
            <a:ext cx="11181806" cy="6087291"/>
          </a:xfrm>
        </p:spPr>
        <p:txBody>
          <a:bodyPr>
            <a:noAutofit/>
          </a:bodyPr>
          <a:lstStyle/>
          <a:p>
            <a:r>
              <a:rPr lang="tr-TR" sz="2000" b="1" dirty="0">
                <a:ln>
                  <a:solidFill>
                    <a:schemeClr val="tx1"/>
                  </a:solidFill>
                </a:ln>
                <a:solidFill>
                  <a:srgbClr val="00B0F0"/>
                </a:solidFill>
                <a:latin typeface="Arial Black" panose="020B0A04020102020204" pitchFamily="34" charset="0"/>
              </a:rPr>
              <a:t>Kalp krizi :</a:t>
            </a:r>
            <a:r>
              <a:rPr lang="tr-TR" sz="2000" dirty="0">
                <a:ln>
                  <a:solidFill>
                    <a:schemeClr val="tx1"/>
                  </a:solidFill>
                </a:ln>
                <a:solidFill>
                  <a:srgbClr val="FF0066"/>
                </a:solidFill>
                <a:latin typeface="Arial Black" panose="020B0A04020102020204" pitchFamily="34" charset="0"/>
              </a:rPr>
              <a:t> Kalbe bağlı damarların tıkanmasıyla ortaya çıkar.</a:t>
            </a:r>
          </a:p>
          <a:p>
            <a:r>
              <a:rPr lang="tr-TR" sz="2000" b="1" dirty="0">
                <a:ln>
                  <a:solidFill>
                    <a:schemeClr val="tx1"/>
                  </a:solidFill>
                </a:ln>
                <a:solidFill>
                  <a:srgbClr val="00B0F0"/>
                </a:solidFill>
                <a:latin typeface="Arial Black" panose="020B0A04020102020204" pitchFamily="34" charset="0"/>
              </a:rPr>
              <a:t>Hemofili :</a:t>
            </a:r>
            <a:r>
              <a:rPr lang="tr-TR" sz="2000" dirty="0">
                <a:ln>
                  <a:solidFill>
                    <a:schemeClr val="tx1"/>
                  </a:solidFill>
                </a:ln>
                <a:solidFill>
                  <a:srgbClr val="FF0066"/>
                </a:solidFill>
                <a:latin typeface="Arial Black" panose="020B0A04020102020204" pitchFamily="34" charset="0"/>
              </a:rPr>
              <a:t> Kanın pıhtılaşamamasına sebep olan hastalıktır.</a:t>
            </a:r>
          </a:p>
          <a:p>
            <a:pPr fontAlgn="base"/>
            <a:r>
              <a:rPr lang="tr-TR" sz="2000" b="1" dirty="0">
                <a:ln>
                  <a:solidFill>
                    <a:schemeClr val="tx1"/>
                  </a:solidFill>
                </a:ln>
                <a:solidFill>
                  <a:srgbClr val="00B0F0"/>
                </a:solidFill>
                <a:latin typeface="Arial Black" panose="020B0A04020102020204" pitchFamily="34" charset="0"/>
              </a:rPr>
              <a:t>Damar tıkanıklığı :</a:t>
            </a:r>
            <a:r>
              <a:rPr lang="tr-TR" sz="2000" dirty="0">
                <a:ln>
                  <a:solidFill>
                    <a:schemeClr val="tx1"/>
                  </a:solidFill>
                </a:ln>
                <a:solidFill>
                  <a:srgbClr val="FF0066"/>
                </a:solidFill>
                <a:latin typeface="Arial Black" panose="020B0A04020102020204" pitchFamily="34" charset="0"/>
              </a:rPr>
              <a:t> Damarların içten daralmasıdır.</a:t>
            </a:r>
          </a:p>
          <a:p>
            <a:pPr fontAlgn="base"/>
            <a:r>
              <a:rPr lang="tr-TR" sz="2000" b="1" dirty="0">
                <a:ln>
                  <a:solidFill>
                    <a:schemeClr val="tx1"/>
                  </a:solidFill>
                </a:ln>
                <a:solidFill>
                  <a:srgbClr val="00B0F0"/>
                </a:solidFill>
                <a:latin typeface="Arial Black" panose="020B0A04020102020204" pitchFamily="34" charset="0"/>
              </a:rPr>
              <a:t>Varis :</a:t>
            </a:r>
            <a:r>
              <a:rPr lang="tr-TR" sz="2000" dirty="0">
                <a:ln>
                  <a:solidFill>
                    <a:schemeClr val="tx1"/>
                  </a:solidFill>
                </a:ln>
                <a:solidFill>
                  <a:srgbClr val="FF0066"/>
                </a:solidFill>
                <a:latin typeface="Arial Black" panose="020B0A04020102020204" pitchFamily="34" charset="0"/>
              </a:rPr>
              <a:t> Bacaklardaki toplardamarların genişlemesidir.</a:t>
            </a:r>
          </a:p>
          <a:p>
            <a:pPr fontAlgn="base"/>
            <a:r>
              <a:rPr lang="tr-TR" sz="2000" b="1" dirty="0">
                <a:ln>
                  <a:solidFill>
                    <a:schemeClr val="tx1"/>
                  </a:solidFill>
                </a:ln>
                <a:solidFill>
                  <a:srgbClr val="00B0F0"/>
                </a:solidFill>
                <a:latin typeface="Arial Black" panose="020B0A04020102020204" pitchFamily="34" charset="0"/>
              </a:rPr>
              <a:t>Damar sertliği :</a:t>
            </a:r>
            <a:r>
              <a:rPr lang="tr-TR" sz="2000" b="1" dirty="0">
                <a:ln>
                  <a:solidFill>
                    <a:schemeClr val="tx1"/>
                  </a:solidFill>
                </a:ln>
                <a:solidFill>
                  <a:srgbClr val="FF0066"/>
                </a:solidFill>
                <a:latin typeface="Arial Black" panose="020B0A04020102020204" pitchFamily="34" charset="0"/>
              </a:rPr>
              <a:t> </a:t>
            </a:r>
            <a:r>
              <a:rPr lang="tr-TR" sz="2000" dirty="0">
                <a:ln>
                  <a:solidFill>
                    <a:schemeClr val="tx1"/>
                  </a:solidFill>
                </a:ln>
                <a:solidFill>
                  <a:srgbClr val="FF0066"/>
                </a:solidFill>
                <a:latin typeface="Arial Black" panose="020B0A04020102020204" pitchFamily="34" charset="0"/>
              </a:rPr>
              <a:t>Atardamarın üzeriniz yağ ve tuz tabakasıyla kaplanıp işlevinin yavaşlamasıdır.</a:t>
            </a:r>
          </a:p>
          <a:p>
            <a:pPr fontAlgn="base"/>
            <a:r>
              <a:rPr lang="tr-TR" sz="2000" b="1" dirty="0">
                <a:ln>
                  <a:solidFill>
                    <a:schemeClr val="tx1"/>
                  </a:solidFill>
                </a:ln>
                <a:solidFill>
                  <a:srgbClr val="00B0F0"/>
                </a:solidFill>
                <a:latin typeface="Arial Black" panose="020B0A04020102020204" pitchFamily="34" charset="0"/>
              </a:rPr>
              <a:t>Aritmi :</a:t>
            </a:r>
            <a:r>
              <a:rPr lang="tr-TR" sz="2000" dirty="0">
                <a:ln>
                  <a:solidFill>
                    <a:schemeClr val="tx1"/>
                  </a:solidFill>
                </a:ln>
                <a:solidFill>
                  <a:srgbClr val="FF0066"/>
                </a:solidFill>
                <a:latin typeface="Arial Black" panose="020B0A04020102020204" pitchFamily="34" charset="0"/>
              </a:rPr>
              <a:t> Kalp ritmi düzensizliğidir.</a:t>
            </a:r>
          </a:p>
          <a:p>
            <a:pPr fontAlgn="base"/>
            <a:r>
              <a:rPr lang="tr-TR" sz="2000" b="1" dirty="0">
                <a:ln>
                  <a:solidFill>
                    <a:schemeClr val="tx1"/>
                  </a:solidFill>
                </a:ln>
                <a:solidFill>
                  <a:srgbClr val="00B0F0"/>
                </a:solidFill>
                <a:latin typeface="Arial Black" panose="020B0A04020102020204" pitchFamily="34" charset="0"/>
              </a:rPr>
              <a:t>Yüksek Tansiyon :</a:t>
            </a:r>
            <a:r>
              <a:rPr lang="tr-TR" sz="2000" dirty="0">
                <a:ln>
                  <a:solidFill>
                    <a:schemeClr val="tx1"/>
                  </a:solidFill>
                </a:ln>
                <a:solidFill>
                  <a:srgbClr val="FF0066"/>
                </a:solidFill>
                <a:latin typeface="Arial Black" panose="020B0A04020102020204" pitchFamily="34" charset="0"/>
              </a:rPr>
              <a:t> Kan basıncının yüksek olmasıdır.</a:t>
            </a:r>
          </a:p>
          <a:p>
            <a:pPr fontAlgn="base"/>
            <a:r>
              <a:rPr lang="tr-TR" sz="2000" b="1" dirty="0">
                <a:ln>
                  <a:solidFill>
                    <a:schemeClr val="tx1"/>
                  </a:solidFill>
                </a:ln>
                <a:solidFill>
                  <a:srgbClr val="00B0F0"/>
                </a:solidFill>
                <a:latin typeface="Arial Black" panose="020B0A04020102020204" pitchFamily="34" charset="0"/>
              </a:rPr>
              <a:t>Lösemi(Kan Kanseri) : </a:t>
            </a:r>
            <a:r>
              <a:rPr lang="tr-TR" sz="2000" dirty="0">
                <a:ln>
                  <a:solidFill>
                    <a:schemeClr val="tx1"/>
                  </a:solidFill>
                </a:ln>
                <a:solidFill>
                  <a:srgbClr val="FF0066"/>
                </a:solidFill>
                <a:latin typeface="Arial Black" panose="020B0A04020102020204" pitchFamily="34" charset="0"/>
              </a:rPr>
              <a:t>Kandaki alyuvarların kontrol edilemeden çoğalmasıdır.</a:t>
            </a:r>
          </a:p>
          <a:p>
            <a:pPr fontAlgn="base"/>
            <a:r>
              <a:rPr lang="tr-TR" sz="2000" b="1" dirty="0">
                <a:ln>
                  <a:solidFill>
                    <a:schemeClr val="tx1"/>
                  </a:solidFill>
                </a:ln>
                <a:solidFill>
                  <a:srgbClr val="00B0F0"/>
                </a:solidFill>
                <a:latin typeface="Arial Black" panose="020B0A04020102020204" pitchFamily="34" charset="0"/>
              </a:rPr>
              <a:t>Lenfoma :</a:t>
            </a:r>
            <a:r>
              <a:rPr lang="tr-TR" sz="2000" dirty="0">
                <a:ln>
                  <a:solidFill>
                    <a:schemeClr val="tx1"/>
                  </a:solidFill>
                </a:ln>
                <a:solidFill>
                  <a:srgbClr val="FF0066"/>
                </a:solidFill>
                <a:latin typeface="Arial Black" panose="020B0A04020102020204" pitchFamily="34" charset="0"/>
              </a:rPr>
              <a:t> Bu hastalık da bir çeşit kan kanseridir. Lenf düğümlerinde tümörler oluşur.</a:t>
            </a:r>
          </a:p>
          <a:p>
            <a:pPr fontAlgn="base"/>
            <a:r>
              <a:rPr lang="tr-TR" sz="2000" b="1" dirty="0">
                <a:ln>
                  <a:solidFill>
                    <a:schemeClr val="tx1"/>
                  </a:solidFill>
                </a:ln>
                <a:solidFill>
                  <a:srgbClr val="00B0F0"/>
                </a:solidFill>
                <a:latin typeface="Arial Black" panose="020B0A04020102020204" pitchFamily="34" charset="0"/>
              </a:rPr>
              <a:t>Anemi(Kansızlık) :</a:t>
            </a:r>
            <a:r>
              <a:rPr lang="tr-TR" sz="2000" b="1" dirty="0">
                <a:ln>
                  <a:solidFill>
                    <a:schemeClr val="tx1"/>
                  </a:solidFill>
                </a:ln>
                <a:solidFill>
                  <a:srgbClr val="FF0066"/>
                </a:solidFill>
                <a:latin typeface="Arial Black" panose="020B0A04020102020204" pitchFamily="34" charset="0"/>
              </a:rPr>
              <a:t> </a:t>
            </a:r>
            <a:r>
              <a:rPr lang="tr-TR" sz="2000" dirty="0">
                <a:ln>
                  <a:solidFill>
                    <a:schemeClr val="tx1"/>
                  </a:solidFill>
                </a:ln>
                <a:solidFill>
                  <a:srgbClr val="FF0066"/>
                </a:solidFill>
                <a:latin typeface="Arial Black" panose="020B0A04020102020204" pitchFamily="34" charset="0"/>
              </a:rPr>
              <a:t>Kandaki alyuvarların gitgide azalma hastalığıdır.</a:t>
            </a:r>
          </a:p>
          <a:p>
            <a:pPr fontAlgn="base"/>
            <a:r>
              <a:rPr lang="tr-TR" sz="2000" b="1" dirty="0">
                <a:ln>
                  <a:solidFill>
                    <a:schemeClr val="tx1"/>
                  </a:solidFill>
                </a:ln>
                <a:solidFill>
                  <a:srgbClr val="00B0F0"/>
                </a:solidFill>
                <a:latin typeface="Arial Black" panose="020B0A04020102020204" pitchFamily="34" charset="0"/>
              </a:rPr>
              <a:t>AIDS :</a:t>
            </a:r>
            <a:r>
              <a:rPr lang="tr-TR" sz="2000" dirty="0">
                <a:ln>
                  <a:solidFill>
                    <a:schemeClr val="tx1"/>
                  </a:solidFill>
                </a:ln>
                <a:solidFill>
                  <a:srgbClr val="FF0066"/>
                </a:solidFill>
                <a:latin typeface="Arial Black" panose="020B0A04020102020204" pitchFamily="34" charset="0"/>
              </a:rPr>
              <a:t> HIV virüsüyle bulaşıp kan yoluyla tüm vücuda yayılır.</a:t>
            </a:r>
          </a:p>
          <a:p>
            <a:pPr fontAlgn="base"/>
            <a:r>
              <a:rPr lang="tr-TR" sz="2000" b="1" dirty="0">
                <a:ln>
                  <a:solidFill>
                    <a:schemeClr val="tx1"/>
                  </a:solidFill>
                </a:ln>
                <a:solidFill>
                  <a:srgbClr val="00B0F0"/>
                </a:solidFill>
                <a:latin typeface="Arial Black" panose="020B0A04020102020204" pitchFamily="34" charset="0"/>
              </a:rPr>
              <a:t>Hemoroit :</a:t>
            </a:r>
            <a:r>
              <a:rPr lang="tr-TR" sz="2000" dirty="0">
                <a:ln>
                  <a:solidFill>
                    <a:schemeClr val="tx1"/>
                  </a:solidFill>
                </a:ln>
                <a:solidFill>
                  <a:srgbClr val="FF0066"/>
                </a:solidFill>
                <a:latin typeface="Arial Black" panose="020B0A04020102020204" pitchFamily="34" charset="0"/>
              </a:rPr>
              <a:t>  Anüs bölgesindeki toplardamar genişlemesidir.</a:t>
            </a:r>
          </a:p>
          <a:p>
            <a:pPr fontAlgn="base"/>
            <a:r>
              <a:rPr lang="tr-TR" sz="2000" b="1" dirty="0">
                <a:ln>
                  <a:solidFill>
                    <a:schemeClr val="tx1"/>
                  </a:solidFill>
                </a:ln>
                <a:solidFill>
                  <a:srgbClr val="00B0F0"/>
                </a:solidFill>
                <a:latin typeface="Arial Black" panose="020B0A04020102020204" pitchFamily="34" charset="0"/>
              </a:rPr>
              <a:t>Tetanoz, Kuduz ve Sıtma :</a:t>
            </a:r>
            <a:r>
              <a:rPr lang="tr-TR" sz="2000" b="1" dirty="0">
                <a:ln>
                  <a:solidFill>
                    <a:schemeClr val="tx1"/>
                  </a:solidFill>
                </a:ln>
                <a:solidFill>
                  <a:srgbClr val="FF0066"/>
                </a:solidFill>
                <a:latin typeface="Arial Black" panose="020B0A04020102020204" pitchFamily="34" charset="0"/>
              </a:rPr>
              <a:t> </a:t>
            </a:r>
            <a:r>
              <a:rPr lang="tr-TR" sz="2000" dirty="0">
                <a:ln>
                  <a:solidFill>
                    <a:schemeClr val="tx1"/>
                  </a:solidFill>
                </a:ln>
                <a:solidFill>
                  <a:srgbClr val="FF0066"/>
                </a:solidFill>
                <a:latin typeface="Arial Black" panose="020B0A04020102020204" pitchFamily="34" charset="0"/>
              </a:rPr>
              <a:t>Dışarıdan alınan mikrobun kana karışıp sinir ve </a:t>
            </a:r>
            <a:r>
              <a:rPr lang="tr-TR" sz="2000" b="1" dirty="0">
                <a:ln>
                  <a:solidFill>
                    <a:schemeClr val="tx1"/>
                  </a:solidFill>
                </a:ln>
                <a:solidFill>
                  <a:srgbClr val="FF0066"/>
                </a:solidFill>
                <a:latin typeface="Arial Black" panose="020B0A04020102020204" pitchFamily="34" charset="0"/>
              </a:rPr>
              <a:t>dolaşım sistemleri</a:t>
            </a:r>
            <a:r>
              <a:rPr lang="tr-TR" sz="2000" dirty="0">
                <a:ln>
                  <a:solidFill>
                    <a:schemeClr val="tx1"/>
                  </a:solidFill>
                </a:ln>
                <a:solidFill>
                  <a:srgbClr val="FF0066"/>
                </a:solidFill>
                <a:latin typeface="Arial Black" panose="020B0A04020102020204" pitchFamily="34" charset="0"/>
              </a:rPr>
              <a:t>ni işlevsizleştirmesidir.</a:t>
            </a:r>
          </a:p>
        </p:txBody>
      </p:sp>
    </p:spTree>
    <p:extLst>
      <p:ext uri="{BB962C8B-B14F-4D97-AF65-F5344CB8AC3E}">
        <p14:creationId xmlns:p14="http://schemas.microsoft.com/office/powerpoint/2010/main" val="419220076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91D5B-E0E3-458B-8A94-6DCCD72CB096}"/>
              </a:ext>
            </a:extLst>
          </p:cNvPr>
          <p:cNvSpPr>
            <a:spLocks noGrp="1"/>
          </p:cNvSpPr>
          <p:nvPr>
            <p:ph type="title"/>
          </p:nvPr>
        </p:nvSpPr>
        <p:spPr>
          <a:xfrm>
            <a:off x="666206" y="0"/>
            <a:ext cx="10687594" cy="940526"/>
          </a:xfrm>
        </p:spPr>
        <p:txBody>
          <a:bodyPr>
            <a:noAutofit/>
          </a:bodyPr>
          <a:lstStyle/>
          <a:p>
            <a:pPr algn="ctr"/>
            <a:r>
              <a:rPr lang="tr-TR" sz="7000" dirty="0">
                <a:solidFill>
                  <a:srgbClr val="FF0000"/>
                </a:solidFill>
                <a:latin typeface="Biology" panose="02000500000000000000" pitchFamily="2" charset="-94"/>
              </a:rPr>
              <a:t>LENF DOLASIMI</a:t>
            </a:r>
          </a:p>
        </p:txBody>
      </p:sp>
      <p:sp>
        <p:nvSpPr>
          <p:cNvPr id="3" name="Content Placeholder 2">
            <a:extLst>
              <a:ext uri="{FF2B5EF4-FFF2-40B4-BE49-F238E27FC236}">
                <a16:creationId xmlns:a16="http://schemas.microsoft.com/office/drawing/2014/main" id="{30CAC0CA-64D5-44AD-A527-6B376B990701}"/>
              </a:ext>
            </a:extLst>
          </p:cNvPr>
          <p:cNvSpPr>
            <a:spLocks noGrp="1"/>
          </p:cNvSpPr>
          <p:nvPr>
            <p:ph idx="1"/>
          </p:nvPr>
        </p:nvSpPr>
        <p:spPr>
          <a:xfrm>
            <a:off x="143691" y="1828800"/>
            <a:ext cx="11210108" cy="4348163"/>
          </a:xfrm>
        </p:spPr>
        <p:txBody>
          <a:bodyPr>
            <a:noAutofit/>
          </a:bodyPr>
          <a:lstStyle/>
          <a:p>
            <a:r>
              <a:rPr lang="tr-TR" sz="3000" dirty="0">
                <a:ln>
                  <a:solidFill>
                    <a:schemeClr val="tx1"/>
                  </a:solidFill>
                </a:ln>
                <a:solidFill>
                  <a:srgbClr val="FF6600"/>
                </a:solidFill>
                <a:latin typeface="Arial Black" panose="020B0A04020102020204" pitchFamily="34" charset="0"/>
              </a:rPr>
              <a:t>Kılcal damarlardaki madde alışverişi esnasında doku sıvısına geçen küçük proteinler, akyuvarlar ve bazı maddeler kılcal kan damarlarına geri dönemez. İşte hücreler arası boşluklarda kalan bu doku sıvısının kan dolaşımına geri dönmesini sağlayan dolaşıma</a:t>
            </a:r>
            <a:r>
              <a:rPr lang="tr-TR" sz="3000" dirty="0">
                <a:ln>
                  <a:solidFill>
                    <a:schemeClr val="tx1"/>
                  </a:solidFill>
                </a:ln>
                <a:solidFill>
                  <a:srgbClr val="FFFF00"/>
                </a:solidFill>
                <a:latin typeface="Arial Black" panose="020B0A04020102020204" pitchFamily="34" charset="0"/>
              </a:rPr>
              <a:t> </a:t>
            </a:r>
            <a:r>
              <a:rPr lang="tr-TR" sz="3000" b="1" dirty="0">
                <a:ln>
                  <a:solidFill>
                    <a:schemeClr val="tx1"/>
                  </a:solidFill>
                </a:ln>
                <a:solidFill>
                  <a:srgbClr val="FFFF00"/>
                </a:solidFill>
                <a:latin typeface="Arial Black" panose="020B0A04020102020204" pitchFamily="34" charset="0"/>
              </a:rPr>
              <a:t>lenf dolaşımı</a:t>
            </a:r>
            <a:r>
              <a:rPr lang="tr-TR" sz="3000" dirty="0">
                <a:ln>
                  <a:solidFill>
                    <a:schemeClr val="tx1"/>
                  </a:solidFill>
                </a:ln>
                <a:solidFill>
                  <a:srgbClr val="FF6600"/>
                </a:solidFill>
                <a:latin typeface="Arial Black" panose="020B0A04020102020204" pitchFamily="34" charset="0"/>
              </a:rPr>
              <a:t> denir.</a:t>
            </a:r>
          </a:p>
        </p:txBody>
      </p:sp>
    </p:spTree>
    <p:extLst>
      <p:ext uri="{BB962C8B-B14F-4D97-AF65-F5344CB8AC3E}">
        <p14:creationId xmlns:p14="http://schemas.microsoft.com/office/powerpoint/2010/main" val="365219658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03F31E-E712-47CD-BA3D-542C6272A0D4}"/>
              </a:ext>
            </a:extLst>
          </p:cNvPr>
          <p:cNvSpPr>
            <a:spLocks noGrp="1"/>
          </p:cNvSpPr>
          <p:nvPr>
            <p:ph type="title"/>
          </p:nvPr>
        </p:nvSpPr>
        <p:spPr>
          <a:xfrm>
            <a:off x="838200" y="1"/>
            <a:ext cx="10515600" cy="1227908"/>
          </a:xfrm>
        </p:spPr>
        <p:txBody>
          <a:bodyPr>
            <a:normAutofit/>
          </a:bodyPr>
          <a:lstStyle/>
          <a:p>
            <a:pPr algn="ctr"/>
            <a:r>
              <a:rPr lang="tr-TR" sz="5400" b="1" dirty="0">
                <a:solidFill>
                  <a:schemeClr val="accent2">
                    <a:lumMod val="75000"/>
                  </a:schemeClr>
                </a:solidFill>
                <a:latin typeface="Biology" panose="02000500000000000000" pitchFamily="2" charset="-94"/>
              </a:rPr>
              <a:t>Lenf Sisteminin gOrevleri</a:t>
            </a:r>
            <a:endParaRPr lang="tr-TR" sz="5400" dirty="0">
              <a:solidFill>
                <a:schemeClr val="accent2">
                  <a:lumMod val="75000"/>
                </a:schemeClr>
              </a:solidFill>
              <a:latin typeface="Biology" panose="02000500000000000000" pitchFamily="2" charset="-94"/>
            </a:endParaRPr>
          </a:p>
        </p:txBody>
      </p:sp>
      <p:sp>
        <p:nvSpPr>
          <p:cNvPr id="3" name="Content Placeholder 2">
            <a:extLst>
              <a:ext uri="{FF2B5EF4-FFF2-40B4-BE49-F238E27FC236}">
                <a16:creationId xmlns:a16="http://schemas.microsoft.com/office/drawing/2014/main" id="{971E37A9-9F22-424E-A8BD-7BAB6DBC7790}"/>
              </a:ext>
            </a:extLst>
          </p:cNvPr>
          <p:cNvSpPr>
            <a:spLocks noGrp="1"/>
          </p:cNvSpPr>
          <p:nvPr>
            <p:ph idx="1"/>
          </p:nvPr>
        </p:nvSpPr>
        <p:spPr>
          <a:xfrm>
            <a:off x="130630" y="2050868"/>
            <a:ext cx="11704319" cy="3944983"/>
          </a:xfrm>
        </p:spPr>
        <p:txBody>
          <a:bodyPr>
            <a:noAutofit/>
          </a:bodyPr>
          <a:lstStyle/>
          <a:p>
            <a:pPr>
              <a:buFont typeface="Wingdings" panose="05000000000000000000" pitchFamily="2" charset="2"/>
              <a:buChar char="v"/>
            </a:pPr>
            <a:r>
              <a:rPr lang="tr-TR" sz="3000" dirty="0">
                <a:ln>
                  <a:solidFill>
                    <a:schemeClr val="tx1"/>
                  </a:solidFill>
                </a:ln>
                <a:solidFill>
                  <a:srgbClr val="FF0066"/>
                </a:solidFill>
                <a:latin typeface="Arial Black" panose="020B0A04020102020204" pitchFamily="34" charset="0"/>
              </a:rPr>
              <a:t>Akyuvar üreterek vücudu mikroplara karşı korur.</a:t>
            </a:r>
          </a:p>
          <a:p>
            <a:pPr>
              <a:buFont typeface="Wingdings" panose="05000000000000000000" pitchFamily="2" charset="2"/>
              <a:buChar char="v"/>
            </a:pPr>
            <a:r>
              <a:rPr lang="tr-TR" sz="3000" dirty="0">
                <a:ln>
                  <a:solidFill>
                    <a:schemeClr val="tx1"/>
                  </a:solidFill>
                </a:ln>
                <a:solidFill>
                  <a:srgbClr val="FF0066"/>
                </a:solidFill>
                <a:latin typeface="Arial Black" panose="020B0A04020102020204" pitchFamily="34" charset="0"/>
              </a:rPr>
              <a:t>İncebağırsaktan emilen yağ asitleri, gliserol ve A, D, E, K vitaminlerini kan dolaşımına katma.</a:t>
            </a:r>
          </a:p>
          <a:p>
            <a:pPr>
              <a:buFont typeface="Wingdings" panose="05000000000000000000" pitchFamily="2" charset="2"/>
              <a:buChar char="v"/>
            </a:pPr>
            <a:r>
              <a:rPr lang="tr-TR" sz="3000" dirty="0">
                <a:ln>
                  <a:solidFill>
                    <a:schemeClr val="tx1"/>
                  </a:solidFill>
                </a:ln>
                <a:solidFill>
                  <a:srgbClr val="FF0066"/>
                </a:solidFill>
                <a:latin typeface="Arial Black" panose="020B0A04020102020204" pitchFamily="34" charset="0"/>
              </a:rPr>
              <a:t>Doku arasına sızan fazla sıvı ve küçük proteinleri kan dolaşımına katma. Böylece ödem oluşumunu engeller.</a:t>
            </a:r>
          </a:p>
          <a:p>
            <a:pPr>
              <a:buFont typeface="Wingdings" panose="05000000000000000000" pitchFamily="2" charset="2"/>
              <a:buChar char="v"/>
            </a:pPr>
            <a:r>
              <a:rPr lang="tr-TR" sz="3000" b="1" dirty="0">
                <a:ln>
                  <a:solidFill>
                    <a:schemeClr val="tx1"/>
                  </a:solidFill>
                </a:ln>
                <a:solidFill>
                  <a:srgbClr val="FF0066"/>
                </a:solidFill>
                <a:latin typeface="Arial Black" panose="020B0A04020102020204" pitchFamily="34" charset="0"/>
              </a:rPr>
              <a:t>Lenf sistemi; lenf sıvısı, lenf damarları ve lenf düğümlerinden oluşur.</a:t>
            </a:r>
            <a:endParaRPr lang="tr-TR" sz="3000" dirty="0">
              <a:ln>
                <a:solidFill>
                  <a:schemeClr val="tx1"/>
                </a:solidFill>
              </a:ln>
              <a:solidFill>
                <a:srgbClr val="FF0066"/>
              </a:solidFill>
              <a:latin typeface="Arial Black" panose="020B0A04020102020204" pitchFamily="34" charset="0"/>
            </a:endParaRPr>
          </a:p>
        </p:txBody>
      </p:sp>
    </p:spTree>
    <p:extLst>
      <p:ext uri="{BB962C8B-B14F-4D97-AF65-F5344CB8AC3E}">
        <p14:creationId xmlns:p14="http://schemas.microsoft.com/office/powerpoint/2010/main" val="183672745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D89B5-C2CA-4FA9-B32E-B644364992E3}"/>
              </a:ext>
            </a:extLst>
          </p:cNvPr>
          <p:cNvSpPr>
            <a:spLocks noGrp="1"/>
          </p:cNvSpPr>
          <p:nvPr>
            <p:ph type="title"/>
          </p:nvPr>
        </p:nvSpPr>
        <p:spPr>
          <a:xfrm>
            <a:off x="838200" y="1"/>
            <a:ext cx="10515600" cy="1149530"/>
          </a:xfrm>
        </p:spPr>
        <p:txBody>
          <a:bodyPr>
            <a:normAutofit/>
          </a:bodyPr>
          <a:lstStyle/>
          <a:p>
            <a:pPr algn="ctr"/>
            <a:r>
              <a:rPr lang="tr-TR" sz="6000" dirty="0">
                <a:solidFill>
                  <a:srgbClr val="FFFF00"/>
                </a:solidFill>
                <a:latin typeface="Biology" panose="02000500000000000000" pitchFamily="2" charset="-94"/>
              </a:rPr>
              <a:t>LENF DOLASIMI</a:t>
            </a:r>
          </a:p>
        </p:txBody>
      </p:sp>
      <p:sp>
        <p:nvSpPr>
          <p:cNvPr id="3" name="Content Placeholder 2">
            <a:extLst>
              <a:ext uri="{FF2B5EF4-FFF2-40B4-BE49-F238E27FC236}">
                <a16:creationId xmlns:a16="http://schemas.microsoft.com/office/drawing/2014/main" id="{0656012C-3C6F-47C8-B0EA-33DCDD480BF6}"/>
              </a:ext>
            </a:extLst>
          </p:cNvPr>
          <p:cNvSpPr>
            <a:spLocks noGrp="1"/>
          </p:cNvSpPr>
          <p:nvPr>
            <p:ph idx="1"/>
          </p:nvPr>
        </p:nvSpPr>
        <p:spPr>
          <a:xfrm>
            <a:off x="261257" y="1690688"/>
            <a:ext cx="11508377" cy="4566421"/>
          </a:xfrm>
        </p:spPr>
        <p:txBody>
          <a:bodyPr>
            <a:normAutofit/>
          </a:bodyPr>
          <a:lstStyle/>
          <a:p>
            <a:r>
              <a:rPr lang="tr-TR" b="1" dirty="0">
                <a:ln>
                  <a:solidFill>
                    <a:schemeClr val="tx1"/>
                  </a:solidFill>
                </a:ln>
                <a:solidFill>
                  <a:schemeClr val="accent2">
                    <a:lumMod val="20000"/>
                    <a:lumOff val="80000"/>
                  </a:schemeClr>
                </a:solidFill>
                <a:latin typeface="Arial Black" panose="020B0A04020102020204" pitchFamily="34" charset="0"/>
              </a:rPr>
              <a:t>Lenf sıvısı (Akkan):</a:t>
            </a:r>
            <a:r>
              <a:rPr lang="tr-TR" dirty="0">
                <a:ln>
                  <a:solidFill>
                    <a:schemeClr val="tx1"/>
                  </a:solidFill>
                </a:ln>
                <a:solidFill>
                  <a:srgbClr val="FF0066"/>
                </a:solidFill>
                <a:latin typeface="Arial Black" panose="020B0A04020102020204" pitchFamily="34" charset="0"/>
              </a:rPr>
              <a:t> İnsanda yaklaşık 1-2 litre kadardır. Kandan farklı olarak alyuvar ve birçok protein bulundurmaz, renksizdir. Damar dışında geç pıhtılaşır. Akyuvar bulunur. Bağışıklık sisteminde görev alırlar. Lenf sıvısını pompalayan bir yapı yoktur. Onun için dolaşımı yaşadır.</a:t>
            </a:r>
          </a:p>
          <a:p>
            <a:r>
              <a:rPr lang="tr-TR" b="1" dirty="0">
                <a:ln>
                  <a:solidFill>
                    <a:schemeClr val="tx1"/>
                  </a:solidFill>
                </a:ln>
                <a:solidFill>
                  <a:schemeClr val="accent2">
                    <a:lumMod val="20000"/>
                    <a:lumOff val="80000"/>
                  </a:schemeClr>
                </a:solidFill>
                <a:latin typeface="Arial Black" panose="020B0A04020102020204" pitchFamily="34" charset="0"/>
              </a:rPr>
              <a:t>Lenf damarları:</a:t>
            </a:r>
            <a:r>
              <a:rPr lang="tr-TR" b="1" dirty="0">
                <a:ln>
                  <a:solidFill>
                    <a:schemeClr val="tx1"/>
                  </a:solidFill>
                </a:ln>
                <a:solidFill>
                  <a:srgbClr val="FF0066"/>
                </a:solidFill>
                <a:latin typeface="Arial Black" panose="020B0A04020102020204" pitchFamily="34" charset="0"/>
              </a:rPr>
              <a:t> </a:t>
            </a:r>
            <a:r>
              <a:rPr lang="tr-TR" dirty="0">
                <a:ln>
                  <a:solidFill>
                    <a:schemeClr val="tx1"/>
                  </a:solidFill>
                </a:ln>
                <a:solidFill>
                  <a:srgbClr val="FF0066"/>
                </a:solidFill>
                <a:latin typeface="Arial Black" panose="020B0A04020102020204" pitchFamily="34" charset="0"/>
              </a:rPr>
              <a:t>Lenfi taşıyan damarlar, lenf kılcalları ve lenf toplardamarlarıdır. </a:t>
            </a:r>
            <a:r>
              <a:rPr lang="tr-TR" b="1" dirty="0">
                <a:ln>
                  <a:solidFill>
                    <a:schemeClr val="tx1"/>
                  </a:solidFill>
                </a:ln>
                <a:solidFill>
                  <a:srgbClr val="FF0066"/>
                </a:solidFill>
                <a:latin typeface="Arial Black" panose="020B0A04020102020204" pitchFamily="34" charset="0"/>
              </a:rPr>
              <a:t>Lenf atardamarı yoktur. Bunun için kanın akışı, toplardamarlarda doku ve organlardan kalbe doğru tek yönlüdür.</a:t>
            </a:r>
            <a:endParaRPr lang="tr-TR" dirty="0">
              <a:ln>
                <a:solidFill>
                  <a:schemeClr val="tx1"/>
                </a:solidFill>
              </a:ln>
              <a:solidFill>
                <a:srgbClr val="FF0066"/>
              </a:solidFill>
              <a:latin typeface="Arial Black" panose="020B0A04020102020204" pitchFamily="34" charset="0"/>
            </a:endParaRPr>
          </a:p>
          <a:p>
            <a:endParaRPr lang="tr-TR" dirty="0">
              <a:ln>
                <a:solidFill>
                  <a:schemeClr val="tx1"/>
                </a:solidFill>
              </a:ln>
              <a:solidFill>
                <a:srgbClr val="FF0066"/>
              </a:solidFill>
              <a:latin typeface="Arial Black" panose="020B0A04020102020204" pitchFamily="34" charset="0"/>
            </a:endParaRPr>
          </a:p>
        </p:txBody>
      </p:sp>
    </p:spTree>
    <p:extLst>
      <p:ext uri="{BB962C8B-B14F-4D97-AF65-F5344CB8AC3E}">
        <p14:creationId xmlns:p14="http://schemas.microsoft.com/office/powerpoint/2010/main" val="260697992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39000" b="-3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0665AD-C5D4-4F69-9A31-7D8F755EFFF5}"/>
              </a:ext>
            </a:extLst>
          </p:cNvPr>
          <p:cNvSpPr>
            <a:spLocks noGrp="1"/>
          </p:cNvSpPr>
          <p:nvPr>
            <p:ph type="title"/>
          </p:nvPr>
        </p:nvSpPr>
        <p:spPr>
          <a:xfrm>
            <a:off x="838200" y="105636"/>
            <a:ext cx="10515600" cy="575401"/>
          </a:xfrm>
        </p:spPr>
        <p:txBody>
          <a:bodyPr>
            <a:noAutofit/>
          </a:bodyPr>
          <a:lstStyle/>
          <a:p>
            <a:pPr algn="ctr"/>
            <a:r>
              <a:rPr lang="tr-TR" sz="5000" dirty="0">
                <a:solidFill>
                  <a:srgbClr val="FF9933"/>
                </a:solidFill>
                <a:latin typeface="Biology" panose="02000500000000000000" pitchFamily="2" charset="-94"/>
              </a:rPr>
              <a:t>LENF DOLASIMI</a:t>
            </a:r>
          </a:p>
        </p:txBody>
      </p:sp>
      <p:sp>
        <p:nvSpPr>
          <p:cNvPr id="3" name="Content Placeholder 2">
            <a:extLst>
              <a:ext uri="{FF2B5EF4-FFF2-40B4-BE49-F238E27FC236}">
                <a16:creationId xmlns:a16="http://schemas.microsoft.com/office/drawing/2014/main" id="{1FB63B7B-F3B0-4A71-9ECC-901D82905EEA}"/>
              </a:ext>
            </a:extLst>
          </p:cNvPr>
          <p:cNvSpPr>
            <a:spLocks noGrp="1"/>
          </p:cNvSpPr>
          <p:nvPr>
            <p:ph idx="1"/>
          </p:nvPr>
        </p:nvSpPr>
        <p:spPr>
          <a:xfrm>
            <a:off x="287383" y="1423852"/>
            <a:ext cx="11066416" cy="5120640"/>
          </a:xfrm>
          <a:ln>
            <a:noFill/>
          </a:ln>
        </p:spPr>
        <p:txBody>
          <a:bodyPr/>
          <a:lstStyle/>
          <a:p>
            <a:pPr marL="0" indent="0">
              <a:buNone/>
            </a:pPr>
            <a:r>
              <a:rPr lang="tr-TR" dirty="0">
                <a:ln>
                  <a:solidFill>
                    <a:schemeClr val="tx1"/>
                  </a:solidFill>
                </a:ln>
                <a:solidFill>
                  <a:srgbClr val="FF9933"/>
                </a:solidFill>
                <a:latin typeface="Arial Black" panose="020B0A04020102020204" pitchFamily="34" charset="0"/>
                <a:cs typeface="Arial" panose="020B0604020202020204" pitchFamily="34" charset="0"/>
              </a:rPr>
              <a:t>Lenf Düğümleri </a:t>
            </a:r>
          </a:p>
          <a:p>
            <a:pPr marL="0" indent="0">
              <a:buNone/>
            </a:pPr>
            <a:r>
              <a:rPr lang="tr-TR" dirty="0">
                <a:ln>
                  <a:solidFill>
                    <a:schemeClr val="tx1"/>
                  </a:solidFill>
                </a:ln>
                <a:solidFill>
                  <a:srgbClr val="FFFF00"/>
                </a:solidFill>
                <a:latin typeface="Arial Black" panose="020B0A04020102020204" pitchFamily="34" charset="0"/>
                <a:cs typeface="Arial" panose="020B0604020202020204" pitchFamily="34" charset="0"/>
              </a:rPr>
              <a:t>✔ Lenf damarlarının dolaşım sistemi ile birleştiği yerlerde bulunan özel hücre kümeleridir. </a:t>
            </a:r>
          </a:p>
          <a:p>
            <a:pPr marL="0" indent="0">
              <a:buNone/>
            </a:pPr>
            <a:r>
              <a:rPr lang="tr-TR" dirty="0">
                <a:ln>
                  <a:solidFill>
                    <a:schemeClr val="tx1"/>
                  </a:solidFill>
                </a:ln>
                <a:solidFill>
                  <a:srgbClr val="FFFF00"/>
                </a:solidFill>
                <a:latin typeface="Arial Black" panose="020B0A04020102020204" pitchFamily="34" charset="0"/>
                <a:cs typeface="Arial" panose="020B0604020202020204" pitchFamily="34" charset="0"/>
              </a:rPr>
              <a:t>✔ Koltuk altı, kasık bölgesi, boyun bölgesinde lenf düğümleri fazladır.</a:t>
            </a:r>
          </a:p>
          <a:p>
            <a:pPr marL="0" indent="0">
              <a:buNone/>
            </a:pPr>
            <a:r>
              <a:rPr lang="tr-TR" dirty="0">
                <a:ln>
                  <a:solidFill>
                    <a:schemeClr val="tx1"/>
                  </a:solidFill>
                </a:ln>
                <a:solidFill>
                  <a:srgbClr val="FFFF00"/>
                </a:solidFill>
                <a:latin typeface="Arial Black" panose="020B0A04020102020204" pitchFamily="34" charset="0"/>
                <a:cs typeface="Arial" panose="020B0604020202020204" pitchFamily="34" charset="0"/>
              </a:rPr>
              <a:t> ✔ Lenf düğümlerinde lenfositler üretilir. </a:t>
            </a:r>
          </a:p>
          <a:p>
            <a:pPr marL="0" indent="0">
              <a:buNone/>
            </a:pPr>
            <a:r>
              <a:rPr lang="tr-TR" dirty="0">
                <a:ln>
                  <a:solidFill>
                    <a:schemeClr val="tx1"/>
                  </a:solidFill>
                </a:ln>
                <a:solidFill>
                  <a:srgbClr val="FFFF00"/>
                </a:solidFill>
                <a:latin typeface="Arial Black" panose="020B0A04020102020204" pitchFamily="34" charset="0"/>
                <a:cs typeface="Arial" panose="020B0604020202020204" pitchFamily="34" charset="0"/>
              </a:rPr>
              <a:t>✔ Yoğun bakteri bulaşması halinde bakteriler lenf düğümlerine girer ve lenf düğümlerinin şişmesine neden olur.</a:t>
            </a:r>
          </a:p>
        </p:txBody>
      </p:sp>
    </p:spTree>
    <p:extLst>
      <p:ext uri="{BB962C8B-B14F-4D97-AF65-F5344CB8AC3E}">
        <p14:creationId xmlns:p14="http://schemas.microsoft.com/office/powerpoint/2010/main" val="289054935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1000" b="-9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4265660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3000" b="-13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7B2C26-DCD0-4921-842E-E70D65C1ACE0}"/>
              </a:ext>
            </a:extLst>
          </p:cNvPr>
          <p:cNvSpPr>
            <a:spLocks noGrp="1"/>
          </p:cNvSpPr>
          <p:nvPr>
            <p:ph type="title"/>
          </p:nvPr>
        </p:nvSpPr>
        <p:spPr>
          <a:xfrm>
            <a:off x="718457" y="1"/>
            <a:ext cx="10635343" cy="1319348"/>
          </a:xfrm>
        </p:spPr>
        <p:txBody>
          <a:bodyPr/>
          <a:lstStyle/>
          <a:p>
            <a:pPr algn="ctr"/>
            <a:r>
              <a:rPr lang="tr-TR" dirty="0">
                <a:solidFill>
                  <a:srgbClr val="FF9933"/>
                </a:solidFill>
                <a:latin typeface="Biology" panose="02000500000000000000" pitchFamily="2" charset="-94"/>
              </a:rPr>
              <a:t>INSANDA BAGISIKLIK VE VUCUDUN SAVUNULMASI</a:t>
            </a:r>
          </a:p>
        </p:txBody>
      </p:sp>
      <p:sp>
        <p:nvSpPr>
          <p:cNvPr id="3" name="Content Placeholder 2">
            <a:extLst>
              <a:ext uri="{FF2B5EF4-FFF2-40B4-BE49-F238E27FC236}">
                <a16:creationId xmlns:a16="http://schemas.microsoft.com/office/drawing/2014/main" id="{27716B15-EBCB-444F-B025-EDA57EA2C5D0}"/>
              </a:ext>
            </a:extLst>
          </p:cNvPr>
          <p:cNvSpPr>
            <a:spLocks noGrp="1"/>
          </p:cNvSpPr>
          <p:nvPr>
            <p:ph idx="1"/>
          </p:nvPr>
        </p:nvSpPr>
        <p:spPr>
          <a:xfrm>
            <a:off x="182879" y="1920240"/>
            <a:ext cx="11717383" cy="4676502"/>
          </a:xfrm>
        </p:spPr>
        <p:txBody>
          <a:bodyPr/>
          <a:lstStyle/>
          <a:p>
            <a:pPr marL="0" indent="0">
              <a:buNone/>
            </a:pPr>
            <a:r>
              <a:rPr lang="tr-TR" dirty="0">
                <a:ln>
                  <a:solidFill>
                    <a:schemeClr val="tx1"/>
                  </a:solidFill>
                </a:ln>
                <a:solidFill>
                  <a:srgbClr val="FF0000"/>
                </a:solidFill>
                <a:latin typeface="Arial Black" panose="020B0A04020102020204" pitchFamily="34" charset="0"/>
              </a:rPr>
              <a:t>Hastalık yapıcı organizmalara karşı vücudun gösterdiği dirence </a:t>
            </a:r>
            <a:r>
              <a:rPr lang="tr-TR" dirty="0">
                <a:ln>
                  <a:solidFill>
                    <a:schemeClr val="tx1"/>
                  </a:solidFill>
                </a:ln>
                <a:solidFill>
                  <a:srgbClr val="FFC000"/>
                </a:solidFill>
                <a:latin typeface="Arial Black" panose="020B0A04020102020204" pitchFamily="34" charset="0"/>
              </a:rPr>
              <a:t>bağışıklık</a:t>
            </a:r>
            <a:r>
              <a:rPr lang="tr-TR" dirty="0">
                <a:ln>
                  <a:solidFill>
                    <a:schemeClr val="tx1"/>
                  </a:solidFill>
                </a:ln>
                <a:solidFill>
                  <a:srgbClr val="FF0000"/>
                </a:solidFill>
                <a:latin typeface="Arial Black" panose="020B0A04020102020204" pitchFamily="34" charset="0"/>
              </a:rPr>
              <a:t> denir. Bağışıklık sisteminde; </a:t>
            </a:r>
          </a:p>
          <a:p>
            <a:pPr marL="0" indent="0">
              <a:buNone/>
            </a:pPr>
            <a:r>
              <a:rPr lang="tr-TR" dirty="0">
                <a:ln>
                  <a:solidFill>
                    <a:schemeClr val="tx1"/>
                  </a:solidFill>
                </a:ln>
                <a:solidFill>
                  <a:srgbClr val="FF0000"/>
                </a:solidFill>
                <a:latin typeface="Arial Black" panose="020B0A04020102020204" pitchFamily="34" charset="0"/>
              </a:rPr>
              <a:t>✔ Dalak </a:t>
            </a:r>
          </a:p>
          <a:p>
            <a:pPr marL="0" indent="0">
              <a:buNone/>
            </a:pPr>
            <a:r>
              <a:rPr lang="tr-TR" dirty="0">
                <a:ln>
                  <a:solidFill>
                    <a:schemeClr val="tx1"/>
                  </a:solidFill>
                </a:ln>
                <a:solidFill>
                  <a:srgbClr val="FF0000"/>
                </a:solidFill>
                <a:latin typeface="Arial Black" panose="020B0A04020102020204" pitchFamily="34" charset="0"/>
              </a:rPr>
              <a:t>✔ Timüs bezi </a:t>
            </a:r>
          </a:p>
          <a:p>
            <a:pPr marL="0" indent="0">
              <a:buNone/>
            </a:pPr>
            <a:r>
              <a:rPr lang="tr-TR" dirty="0">
                <a:ln>
                  <a:solidFill>
                    <a:schemeClr val="tx1"/>
                  </a:solidFill>
                </a:ln>
                <a:solidFill>
                  <a:srgbClr val="FF0000"/>
                </a:solidFill>
                <a:latin typeface="Arial Black" panose="020B0A04020102020204" pitchFamily="34" charset="0"/>
              </a:rPr>
              <a:t>✔ Lenf düğümleri </a:t>
            </a:r>
          </a:p>
          <a:p>
            <a:pPr marL="0" indent="0">
              <a:buNone/>
            </a:pPr>
            <a:r>
              <a:rPr lang="tr-TR" dirty="0">
                <a:ln>
                  <a:solidFill>
                    <a:schemeClr val="tx1"/>
                  </a:solidFill>
                </a:ln>
                <a:solidFill>
                  <a:srgbClr val="FF0000"/>
                </a:solidFill>
                <a:latin typeface="Arial Black" panose="020B0A04020102020204" pitchFamily="34" charset="0"/>
              </a:rPr>
              <a:t>✔ Bademcikler </a:t>
            </a:r>
          </a:p>
          <a:p>
            <a:pPr marL="0" indent="0">
              <a:buNone/>
            </a:pPr>
            <a:r>
              <a:rPr lang="tr-TR" dirty="0">
                <a:ln>
                  <a:solidFill>
                    <a:schemeClr val="tx1"/>
                  </a:solidFill>
                </a:ln>
                <a:solidFill>
                  <a:srgbClr val="FF0000"/>
                </a:solidFill>
                <a:latin typeface="Arial Black" panose="020B0A04020102020204" pitchFamily="34" charset="0"/>
              </a:rPr>
              <a:t>✔ Kemik iliği </a:t>
            </a:r>
          </a:p>
          <a:p>
            <a:pPr marL="0" indent="0">
              <a:buNone/>
            </a:pPr>
            <a:r>
              <a:rPr lang="tr-TR" dirty="0">
                <a:ln>
                  <a:solidFill>
                    <a:schemeClr val="tx1"/>
                  </a:solidFill>
                </a:ln>
                <a:solidFill>
                  <a:srgbClr val="FF0000"/>
                </a:solidFill>
                <a:latin typeface="Arial Black" panose="020B0A04020102020204" pitchFamily="34" charset="0"/>
              </a:rPr>
              <a:t>✔ Plazma proteinleri </a:t>
            </a:r>
          </a:p>
          <a:p>
            <a:pPr marL="0" indent="0">
              <a:buNone/>
            </a:pPr>
            <a:r>
              <a:rPr lang="tr-TR" dirty="0">
                <a:ln>
                  <a:solidFill>
                    <a:schemeClr val="tx1"/>
                  </a:solidFill>
                </a:ln>
                <a:solidFill>
                  <a:srgbClr val="FF0000"/>
                </a:solidFill>
                <a:latin typeface="Arial Black" panose="020B0A04020102020204" pitchFamily="34" charset="0"/>
              </a:rPr>
              <a:t>✔ Antikorlar gibi yapılar yer alır.</a:t>
            </a:r>
          </a:p>
        </p:txBody>
      </p:sp>
    </p:spTree>
    <p:extLst>
      <p:ext uri="{BB962C8B-B14F-4D97-AF65-F5344CB8AC3E}">
        <p14:creationId xmlns:p14="http://schemas.microsoft.com/office/powerpoint/2010/main" val="33073550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F402F-F718-49F1-BC66-F4B93F663F7C}"/>
              </a:ext>
            </a:extLst>
          </p:cNvPr>
          <p:cNvSpPr>
            <a:spLocks noGrp="1"/>
          </p:cNvSpPr>
          <p:nvPr>
            <p:ph type="title"/>
          </p:nvPr>
        </p:nvSpPr>
        <p:spPr>
          <a:xfrm>
            <a:off x="775063" y="0"/>
            <a:ext cx="10515600" cy="961459"/>
          </a:xfrm>
        </p:spPr>
        <p:txBody>
          <a:bodyPr/>
          <a:lstStyle/>
          <a:p>
            <a:pPr algn="ctr"/>
            <a:r>
              <a:rPr lang="tr-TR" b="1" dirty="0">
                <a:ln>
                  <a:solidFill>
                    <a:schemeClr val="tx1"/>
                  </a:solidFill>
                </a:ln>
                <a:solidFill>
                  <a:srgbClr val="D48C22"/>
                </a:solidFill>
                <a:latin typeface="Biology" panose="02000500000000000000" pitchFamily="2" charset="-94"/>
              </a:rPr>
              <a:t>Kalpte bulunan kapak	CIklar</a:t>
            </a:r>
            <a:endParaRPr lang="tr-TR" dirty="0">
              <a:ln>
                <a:solidFill>
                  <a:schemeClr val="tx1"/>
                </a:solidFill>
              </a:ln>
              <a:solidFill>
                <a:srgbClr val="D48C22"/>
              </a:solidFill>
              <a:latin typeface="Biology" panose="02000500000000000000" pitchFamily="2" charset="-94"/>
            </a:endParaRPr>
          </a:p>
        </p:txBody>
      </p:sp>
      <p:sp>
        <p:nvSpPr>
          <p:cNvPr id="3" name="Content Placeholder 2">
            <a:extLst>
              <a:ext uri="{FF2B5EF4-FFF2-40B4-BE49-F238E27FC236}">
                <a16:creationId xmlns:a16="http://schemas.microsoft.com/office/drawing/2014/main" id="{E5D43CED-4FFF-4021-AD4D-55AFBA9B0561}"/>
              </a:ext>
            </a:extLst>
          </p:cNvPr>
          <p:cNvSpPr>
            <a:spLocks noGrp="1"/>
          </p:cNvSpPr>
          <p:nvPr>
            <p:ph idx="1"/>
          </p:nvPr>
        </p:nvSpPr>
        <p:spPr>
          <a:xfrm>
            <a:off x="775063" y="1502229"/>
            <a:ext cx="10515600" cy="4962117"/>
          </a:xfrm>
        </p:spPr>
        <p:txBody>
          <a:bodyPr>
            <a:normAutofit fontScale="92500" lnSpcReduction="20000"/>
          </a:bodyPr>
          <a:lstStyle/>
          <a:p>
            <a:pPr marL="514350" indent="-514350">
              <a:buFont typeface="+mj-lt"/>
              <a:buAutoNum type="alphaUcPeriod"/>
            </a:pPr>
            <a:r>
              <a:rPr lang="tr-TR" b="1" dirty="0">
                <a:ln>
                  <a:solidFill>
                    <a:schemeClr val="tx1"/>
                  </a:solidFill>
                </a:ln>
                <a:solidFill>
                  <a:srgbClr val="D48C22"/>
                </a:solidFill>
                <a:latin typeface="Arial Black" panose="020B0A04020102020204" pitchFamily="34" charset="0"/>
              </a:rPr>
              <a:t>Triküspit</a:t>
            </a:r>
            <a:r>
              <a:rPr lang="tr-TR" b="1" dirty="0">
                <a:ln>
                  <a:solidFill>
                    <a:schemeClr val="tx1"/>
                  </a:solidFill>
                </a:ln>
                <a:solidFill>
                  <a:srgbClr val="FFCC99"/>
                </a:solidFill>
                <a:latin typeface="Arial Black" panose="020B0A04020102020204" pitchFamily="34" charset="0"/>
              </a:rPr>
              <a:t> </a:t>
            </a:r>
            <a:r>
              <a:rPr lang="tr-TR" b="1" dirty="0">
                <a:ln>
                  <a:solidFill>
                    <a:schemeClr val="tx1"/>
                  </a:solidFill>
                </a:ln>
                <a:solidFill>
                  <a:srgbClr val="D48C22"/>
                </a:solidFill>
                <a:latin typeface="Arial Black" panose="020B0A04020102020204" pitchFamily="34" charset="0"/>
              </a:rPr>
              <a:t>(üçlü kapakçık): </a:t>
            </a:r>
            <a:r>
              <a:rPr lang="tr-TR" dirty="0">
                <a:ln>
                  <a:solidFill>
                    <a:schemeClr val="tx1"/>
                  </a:solidFill>
                </a:ln>
                <a:solidFill>
                  <a:srgbClr val="FFCC99"/>
                </a:solidFill>
                <a:latin typeface="Arial Black" panose="020B0A04020102020204" pitchFamily="34" charset="0"/>
              </a:rPr>
              <a:t>Sağ kulakçık ile sağ karıncık arasında karıncık yönüne açılan kapakçıktır. Kanın sağ karıncıktan sağ kulakçığa geri dönmesini engeller.</a:t>
            </a:r>
          </a:p>
          <a:p>
            <a:pPr marL="514350" indent="-514350">
              <a:buFont typeface="+mj-lt"/>
              <a:buAutoNum type="alphaUcPeriod"/>
            </a:pPr>
            <a:endParaRPr lang="tr-TR" dirty="0">
              <a:ln>
                <a:solidFill>
                  <a:schemeClr val="tx1"/>
                </a:solidFill>
              </a:ln>
              <a:solidFill>
                <a:srgbClr val="FFCC99"/>
              </a:solidFill>
              <a:latin typeface="Arial Black" panose="020B0A04020102020204" pitchFamily="34" charset="0"/>
            </a:endParaRPr>
          </a:p>
          <a:p>
            <a:pPr marL="514350" indent="-514350">
              <a:buFont typeface="+mj-lt"/>
              <a:buAutoNum type="alphaUcPeriod"/>
            </a:pPr>
            <a:r>
              <a:rPr lang="tr-TR" b="1" dirty="0">
                <a:ln>
                  <a:solidFill>
                    <a:schemeClr val="tx1"/>
                  </a:solidFill>
                </a:ln>
                <a:solidFill>
                  <a:srgbClr val="D48C22"/>
                </a:solidFill>
                <a:latin typeface="Arial Black" panose="020B0A04020102020204" pitchFamily="34" charset="0"/>
              </a:rPr>
              <a:t>Biküspit (ikili kapakçık=mitral):</a:t>
            </a:r>
            <a:r>
              <a:rPr lang="tr-TR" b="1" dirty="0">
                <a:ln>
                  <a:solidFill>
                    <a:schemeClr val="tx1"/>
                  </a:solidFill>
                </a:ln>
                <a:solidFill>
                  <a:srgbClr val="FFCC99"/>
                </a:solidFill>
                <a:latin typeface="Arial Black" panose="020B0A04020102020204" pitchFamily="34" charset="0"/>
              </a:rPr>
              <a:t> </a:t>
            </a:r>
            <a:r>
              <a:rPr lang="tr-TR" dirty="0">
                <a:ln>
                  <a:solidFill>
                    <a:schemeClr val="tx1"/>
                  </a:solidFill>
                </a:ln>
                <a:solidFill>
                  <a:srgbClr val="FFCC99"/>
                </a:solidFill>
                <a:latin typeface="Arial Black" panose="020B0A04020102020204" pitchFamily="34" charset="0"/>
              </a:rPr>
              <a:t>Sol kulakçık ile sol karıncık arasında karıncık yönüne açılan kapakçıktır. Kanın sol karıncıktan sol kulakçığa geri dönmesini engeller.</a:t>
            </a:r>
          </a:p>
          <a:p>
            <a:pPr marL="514350" indent="-514350">
              <a:buFont typeface="+mj-lt"/>
              <a:buAutoNum type="alphaUcPeriod"/>
            </a:pPr>
            <a:endParaRPr lang="tr-TR" dirty="0">
              <a:ln>
                <a:solidFill>
                  <a:schemeClr val="tx1"/>
                </a:solidFill>
              </a:ln>
              <a:solidFill>
                <a:srgbClr val="FFCC99"/>
              </a:solidFill>
              <a:latin typeface="Arial Black" panose="020B0A04020102020204" pitchFamily="34" charset="0"/>
            </a:endParaRPr>
          </a:p>
          <a:p>
            <a:pPr marL="514350" indent="-514350">
              <a:buFont typeface="+mj-lt"/>
              <a:buAutoNum type="alphaUcPeriod"/>
            </a:pPr>
            <a:r>
              <a:rPr lang="tr-TR" b="1" dirty="0">
                <a:ln>
                  <a:solidFill>
                    <a:schemeClr val="tx1"/>
                  </a:solidFill>
                </a:ln>
                <a:solidFill>
                  <a:srgbClr val="D48C22"/>
                </a:solidFill>
                <a:latin typeface="Arial Black" panose="020B0A04020102020204" pitchFamily="34" charset="0"/>
              </a:rPr>
              <a:t>Yarım ay kapakçıkları:</a:t>
            </a:r>
            <a:r>
              <a:rPr lang="tr-TR" b="1" dirty="0">
                <a:ln>
                  <a:solidFill>
                    <a:schemeClr val="tx1"/>
                  </a:solidFill>
                </a:ln>
                <a:solidFill>
                  <a:srgbClr val="FFCC99"/>
                </a:solidFill>
                <a:latin typeface="Arial Black" panose="020B0A04020102020204" pitchFamily="34" charset="0"/>
              </a:rPr>
              <a:t> </a:t>
            </a:r>
            <a:r>
              <a:rPr lang="tr-TR" dirty="0">
                <a:ln>
                  <a:solidFill>
                    <a:schemeClr val="tx1"/>
                  </a:solidFill>
                </a:ln>
                <a:solidFill>
                  <a:srgbClr val="FFCC99"/>
                </a:solidFill>
                <a:latin typeface="Arial Black" panose="020B0A04020102020204" pitchFamily="34" charset="0"/>
              </a:rPr>
              <a:t>Kalpten çıkan kanı götüren aort ve akciğer atardamarlarının başlangıcında bulunur. Kalpten atardamarlara pompalanan kanın kalbe geri dönmesini engeller.</a:t>
            </a:r>
          </a:p>
          <a:p>
            <a:endParaRPr lang="tr-TR" dirty="0">
              <a:ln>
                <a:solidFill>
                  <a:schemeClr val="tx1"/>
                </a:solidFill>
              </a:ln>
              <a:solidFill>
                <a:srgbClr val="FFCC99"/>
              </a:solidFill>
              <a:latin typeface="Arial Black" panose="020B0A04020102020204" pitchFamily="34" charset="0"/>
            </a:endParaRPr>
          </a:p>
        </p:txBody>
      </p:sp>
    </p:spTree>
    <p:extLst>
      <p:ext uri="{BB962C8B-B14F-4D97-AF65-F5344CB8AC3E}">
        <p14:creationId xmlns:p14="http://schemas.microsoft.com/office/powerpoint/2010/main" val="306087696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A21FF2-6A77-4D62-9374-EEE64BC508C7}"/>
              </a:ext>
            </a:extLst>
          </p:cNvPr>
          <p:cNvSpPr>
            <a:spLocks noGrp="1"/>
          </p:cNvSpPr>
          <p:nvPr>
            <p:ph type="title"/>
          </p:nvPr>
        </p:nvSpPr>
        <p:spPr>
          <a:xfrm>
            <a:off x="2207623" y="91442"/>
            <a:ext cx="7720148" cy="587828"/>
          </a:xfrm>
        </p:spPr>
        <p:txBody>
          <a:bodyPr>
            <a:normAutofit fontScale="90000"/>
          </a:bodyPr>
          <a:lstStyle/>
          <a:p>
            <a:pPr algn="ctr"/>
            <a:r>
              <a:rPr lang="tr-TR" dirty="0">
                <a:solidFill>
                  <a:srgbClr val="00B0F0"/>
                </a:solidFill>
                <a:latin typeface="Biology" panose="02000500000000000000" pitchFamily="2" charset="-94"/>
              </a:rPr>
              <a:t>savunma mekanizmasi</a:t>
            </a:r>
          </a:p>
        </p:txBody>
      </p:sp>
      <p:sp>
        <p:nvSpPr>
          <p:cNvPr id="3" name="Content Placeholder 2">
            <a:extLst>
              <a:ext uri="{FF2B5EF4-FFF2-40B4-BE49-F238E27FC236}">
                <a16:creationId xmlns:a16="http://schemas.microsoft.com/office/drawing/2014/main" id="{A6D8ABBC-EAB9-4EB9-A0BB-8A83E0417D31}"/>
              </a:ext>
            </a:extLst>
          </p:cNvPr>
          <p:cNvSpPr>
            <a:spLocks noGrp="1"/>
          </p:cNvSpPr>
          <p:nvPr>
            <p:ph idx="1"/>
          </p:nvPr>
        </p:nvSpPr>
        <p:spPr>
          <a:xfrm>
            <a:off x="0" y="1136469"/>
            <a:ext cx="12292149" cy="6178731"/>
          </a:xfrm>
        </p:spPr>
        <p:txBody>
          <a:bodyPr>
            <a:normAutofit/>
          </a:bodyPr>
          <a:lstStyle/>
          <a:p>
            <a:pPr marL="0" indent="0">
              <a:buNone/>
            </a:pPr>
            <a:r>
              <a:rPr lang="tr-TR" sz="2700" dirty="0">
                <a:ln>
                  <a:solidFill>
                    <a:schemeClr val="tx1"/>
                  </a:solidFill>
                </a:ln>
                <a:solidFill>
                  <a:srgbClr val="FF0000"/>
                </a:solidFill>
                <a:latin typeface="Arial Black" panose="020B0A04020102020204" pitchFamily="34" charset="0"/>
              </a:rPr>
              <a:t>1) Savunmanın birinci hattı: </a:t>
            </a:r>
            <a:r>
              <a:rPr lang="tr-TR" sz="2700" dirty="0">
                <a:ln>
                  <a:solidFill>
                    <a:schemeClr val="tx1"/>
                  </a:solidFill>
                </a:ln>
                <a:solidFill>
                  <a:schemeClr val="accent2">
                    <a:lumMod val="75000"/>
                  </a:schemeClr>
                </a:solidFill>
                <a:latin typeface="Arial Black" panose="020B0A04020102020204" pitchFamily="34" charset="0"/>
              </a:rPr>
              <a:t>Hastalık etkeninin vücuda girişine engel olunur. Ağız, burun, göz, deri ve bu yapıların salgılarıyla oluşur. </a:t>
            </a:r>
          </a:p>
          <a:p>
            <a:pPr marL="0" indent="0">
              <a:buNone/>
            </a:pPr>
            <a:r>
              <a:rPr lang="tr-TR" sz="2700" dirty="0">
                <a:ln>
                  <a:solidFill>
                    <a:schemeClr val="tx1"/>
                  </a:solidFill>
                </a:ln>
                <a:solidFill>
                  <a:srgbClr val="FF0000"/>
                </a:solidFill>
                <a:latin typeface="Arial Black" panose="020B0A04020102020204" pitchFamily="34" charset="0"/>
              </a:rPr>
              <a:t>2) Savunmanın ikinci hattı: </a:t>
            </a:r>
            <a:r>
              <a:rPr lang="tr-TR" sz="2700" dirty="0">
                <a:ln>
                  <a:solidFill>
                    <a:schemeClr val="tx1"/>
                  </a:solidFill>
                </a:ln>
                <a:solidFill>
                  <a:schemeClr val="accent2">
                    <a:lumMod val="75000"/>
                  </a:schemeClr>
                </a:solidFill>
                <a:latin typeface="Arial Black" panose="020B0A04020102020204" pitchFamily="34" charset="0"/>
              </a:rPr>
              <a:t>Birinci hattı geçmeyi başaran mikroorganizmalarla savaşılır. Fagositik hücreler, antimikrobiyal proteinler, ateşin yükselmesi, iltihaplanma yangısal tepki ile oluşur. </a:t>
            </a:r>
          </a:p>
          <a:p>
            <a:pPr marL="0" indent="0">
              <a:buNone/>
            </a:pPr>
            <a:r>
              <a:rPr lang="tr-TR" sz="2700" dirty="0">
                <a:ln>
                  <a:solidFill>
                    <a:schemeClr val="tx1"/>
                  </a:solidFill>
                </a:ln>
                <a:solidFill>
                  <a:srgbClr val="FF0000"/>
                </a:solidFill>
                <a:latin typeface="Arial Black" panose="020B0A04020102020204" pitchFamily="34" charset="0"/>
              </a:rPr>
              <a:t>3) Savunmanın üçüncü hattı: </a:t>
            </a:r>
            <a:r>
              <a:rPr lang="tr-TR" sz="2700" dirty="0">
                <a:ln>
                  <a:solidFill>
                    <a:schemeClr val="tx1"/>
                  </a:solidFill>
                </a:ln>
                <a:solidFill>
                  <a:schemeClr val="accent2">
                    <a:lumMod val="75000"/>
                  </a:schemeClr>
                </a:solidFill>
                <a:latin typeface="Arial Black" panose="020B0A04020102020204" pitchFamily="34" charset="0"/>
              </a:rPr>
              <a:t>Lenfosit ve antikorlar görev yapar.</a:t>
            </a:r>
          </a:p>
          <a:p>
            <a:pPr marL="0" indent="0">
              <a:buNone/>
            </a:pPr>
            <a:r>
              <a:rPr lang="tr-TR" sz="2700" dirty="0">
                <a:ln>
                  <a:solidFill>
                    <a:schemeClr val="tx1"/>
                  </a:solidFill>
                </a:ln>
                <a:solidFill>
                  <a:srgbClr val="FF0000"/>
                </a:solidFill>
                <a:latin typeface="Arial Black" panose="020B0A04020102020204" pitchFamily="34" charset="0"/>
              </a:rPr>
              <a:t>Not: Birincil hat ve İkincil hat: </a:t>
            </a:r>
            <a:r>
              <a:rPr lang="tr-TR" sz="2700" dirty="0">
                <a:ln>
                  <a:solidFill>
                    <a:schemeClr val="tx1"/>
                  </a:solidFill>
                </a:ln>
                <a:solidFill>
                  <a:schemeClr val="accent2">
                    <a:lumMod val="75000"/>
                  </a:schemeClr>
                </a:solidFill>
                <a:latin typeface="Arial Black" panose="020B0A04020102020204" pitchFamily="34" charset="0"/>
              </a:rPr>
              <a:t>Özgül olmayan bağışıklık (mikrop ayırt etmez.) </a:t>
            </a:r>
          </a:p>
          <a:p>
            <a:pPr marL="0" indent="0">
              <a:buNone/>
            </a:pPr>
            <a:r>
              <a:rPr lang="tr-TR" sz="2700" dirty="0">
                <a:ln>
                  <a:solidFill>
                    <a:schemeClr val="tx1"/>
                  </a:solidFill>
                </a:ln>
                <a:solidFill>
                  <a:srgbClr val="FF0000"/>
                </a:solidFill>
                <a:latin typeface="Arial Black" panose="020B0A04020102020204" pitchFamily="34" charset="0"/>
              </a:rPr>
              <a:t>Not: Üçüncü hat: </a:t>
            </a:r>
            <a:r>
              <a:rPr lang="tr-TR" sz="2700" dirty="0">
                <a:ln>
                  <a:solidFill>
                    <a:schemeClr val="tx1"/>
                  </a:solidFill>
                </a:ln>
                <a:solidFill>
                  <a:schemeClr val="accent2">
                    <a:lumMod val="75000"/>
                  </a:schemeClr>
                </a:solidFill>
                <a:latin typeface="Arial Black" panose="020B0A04020102020204" pitchFamily="34" charset="0"/>
              </a:rPr>
              <a:t>Özgül bağışıklık (mikropların türüne göre mekanizma seçilir.)</a:t>
            </a:r>
          </a:p>
        </p:txBody>
      </p:sp>
    </p:spTree>
    <p:extLst>
      <p:ext uri="{BB962C8B-B14F-4D97-AF65-F5344CB8AC3E}">
        <p14:creationId xmlns:p14="http://schemas.microsoft.com/office/powerpoint/2010/main" val="309525861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9ACB46-DC52-48C3-9A03-DE666CAF46D3}"/>
              </a:ext>
            </a:extLst>
          </p:cNvPr>
          <p:cNvSpPr>
            <a:spLocks noGrp="1"/>
          </p:cNvSpPr>
          <p:nvPr>
            <p:ph type="title"/>
          </p:nvPr>
        </p:nvSpPr>
        <p:spPr>
          <a:xfrm>
            <a:off x="1110342" y="1"/>
            <a:ext cx="10215155" cy="1240970"/>
          </a:xfrm>
        </p:spPr>
        <p:txBody>
          <a:bodyPr>
            <a:normAutofit fontScale="90000"/>
          </a:bodyPr>
          <a:lstStyle/>
          <a:p>
            <a:pPr algn="ctr"/>
            <a:r>
              <a:rPr lang="tr-TR" dirty="0">
                <a:solidFill>
                  <a:srgbClr val="FF0000"/>
                </a:solidFill>
                <a:latin typeface="Biology" panose="02000500000000000000" pitchFamily="2" charset="-94"/>
              </a:rPr>
              <a:t>INSANDA BAGISIKLIK VE VUCUDUN SAVUNULMASI</a:t>
            </a:r>
          </a:p>
        </p:txBody>
      </p:sp>
      <p:sp>
        <p:nvSpPr>
          <p:cNvPr id="3" name="Content Placeholder 2">
            <a:extLst>
              <a:ext uri="{FF2B5EF4-FFF2-40B4-BE49-F238E27FC236}">
                <a16:creationId xmlns:a16="http://schemas.microsoft.com/office/drawing/2014/main" id="{599478D5-99D3-4DC8-8F98-A417914E694F}"/>
              </a:ext>
            </a:extLst>
          </p:cNvPr>
          <p:cNvSpPr>
            <a:spLocks noGrp="1"/>
          </p:cNvSpPr>
          <p:nvPr>
            <p:ph idx="1"/>
          </p:nvPr>
        </p:nvSpPr>
        <p:spPr>
          <a:xfrm>
            <a:off x="222069" y="1959428"/>
            <a:ext cx="11469187" cy="4532811"/>
          </a:xfrm>
        </p:spPr>
        <p:txBody>
          <a:bodyPr>
            <a:normAutofit/>
          </a:bodyPr>
          <a:lstStyle/>
          <a:p>
            <a:pPr>
              <a:buFont typeface="Courier New" panose="02070309020205020404" pitchFamily="49" charset="0"/>
              <a:buChar char="o"/>
            </a:pPr>
            <a:r>
              <a:rPr lang="tr-TR" sz="3000" dirty="0">
                <a:ln>
                  <a:solidFill>
                    <a:schemeClr val="tx1"/>
                  </a:solidFill>
                </a:ln>
                <a:solidFill>
                  <a:srgbClr val="00B0F0"/>
                </a:solidFill>
                <a:latin typeface="Arial Black" panose="020B0A04020102020204" pitchFamily="34" charset="0"/>
                <a:cs typeface="Arial" panose="020B0604020202020204" pitchFamily="34" charset="0"/>
              </a:rPr>
              <a:t>Fagositik hücreler: </a:t>
            </a:r>
            <a:r>
              <a:rPr lang="tr-TR" sz="3000" dirty="0">
                <a:ln>
                  <a:solidFill>
                    <a:schemeClr val="tx1"/>
                  </a:solidFill>
                </a:ln>
                <a:solidFill>
                  <a:schemeClr val="accent4">
                    <a:lumMod val="60000"/>
                    <a:lumOff val="40000"/>
                  </a:schemeClr>
                </a:solidFill>
                <a:latin typeface="Arial Black" panose="020B0A04020102020204" pitchFamily="34" charset="0"/>
                <a:cs typeface="Arial" panose="020B0604020202020204" pitchFamily="34" charset="0"/>
              </a:rPr>
              <a:t>Nötrofil, monosit ve makrofajlardır. Mikropları fagosite ederler. </a:t>
            </a:r>
            <a:endParaRPr lang="tr-TR" sz="3100" dirty="0">
              <a:ln>
                <a:solidFill>
                  <a:schemeClr val="tx1"/>
                </a:solidFill>
              </a:ln>
              <a:solidFill>
                <a:schemeClr val="accent4">
                  <a:lumMod val="60000"/>
                  <a:lumOff val="40000"/>
                </a:schemeClr>
              </a:solidFill>
              <a:latin typeface="Arial Black" panose="020B0A04020102020204" pitchFamily="34" charset="0"/>
              <a:cs typeface="Arial" panose="020B0604020202020204" pitchFamily="34" charset="0"/>
            </a:endParaRPr>
          </a:p>
          <a:p>
            <a:pPr>
              <a:buFont typeface="Courier New" panose="02070309020205020404" pitchFamily="49" charset="0"/>
              <a:buChar char="o"/>
            </a:pPr>
            <a:endParaRPr lang="tr-TR" sz="3000" dirty="0">
              <a:ln>
                <a:solidFill>
                  <a:schemeClr val="tx1"/>
                </a:solidFill>
              </a:ln>
              <a:solidFill>
                <a:schemeClr val="accent4">
                  <a:lumMod val="60000"/>
                  <a:lumOff val="40000"/>
                </a:schemeClr>
              </a:solidFill>
              <a:latin typeface="Arial Black" panose="020B0A04020102020204" pitchFamily="34" charset="0"/>
              <a:cs typeface="Arial" panose="020B0604020202020204" pitchFamily="34" charset="0"/>
            </a:endParaRPr>
          </a:p>
          <a:p>
            <a:pPr>
              <a:buFont typeface="Courier New" panose="02070309020205020404" pitchFamily="49" charset="0"/>
              <a:buChar char="o"/>
            </a:pPr>
            <a:r>
              <a:rPr lang="tr-TR" sz="3000" dirty="0">
                <a:ln>
                  <a:solidFill>
                    <a:schemeClr val="tx1"/>
                  </a:solidFill>
                </a:ln>
                <a:solidFill>
                  <a:srgbClr val="00B0F0"/>
                </a:solidFill>
                <a:latin typeface="Arial Black" panose="020B0A04020102020204" pitchFamily="34" charset="0"/>
                <a:cs typeface="Arial" panose="020B0604020202020204" pitchFamily="34" charset="0"/>
              </a:rPr>
              <a:t>Antimikrobiyal proteinler: </a:t>
            </a:r>
            <a:r>
              <a:rPr lang="tr-TR" sz="3000" dirty="0">
                <a:ln>
                  <a:solidFill>
                    <a:schemeClr val="tx1"/>
                  </a:solidFill>
                </a:ln>
                <a:solidFill>
                  <a:schemeClr val="accent4">
                    <a:lumMod val="60000"/>
                    <a:lumOff val="40000"/>
                  </a:schemeClr>
                </a:solidFill>
                <a:latin typeface="Arial Black" panose="020B0A04020102020204" pitchFamily="34" charset="0"/>
                <a:cs typeface="Arial" panose="020B0604020202020204" pitchFamily="34" charset="0"/>
              </a:rPr>
              <a:t>Bu proteinler mikroplara doğrudan saldırarak ya da üremelerini engelleyerek etkili olurlar. Bunlara örnek olarak; lizozim enzimleri, interferon verilebilir</a:t>
            </a:r>
          </a:p>
        </p:txBody>
      </p:sp>
    </p:spTree>
    <p:extLst>
      <p:ext uri="{BB962C8B-B14F-4D97-AF65-F5344CB8AC3E}">
        <p14:creationId xmlns:p14="http://schemas.microsoft.com/office/powerpoint/2010/main" val="136362729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9B1B39-5E7C-4467-98A9-EBA83E9EA0FA}"/>
              </a:ext>
            </a:extLst>
          </p:cNvPr>
          <p:cNvSpPr>
            <a:spLocks noGrp="1"/>
          </p:cNvSpPr>
          <p:nvPr>
            <p:ph type="title"/>
          </p:nvPr>
        </p:nvSpPr>
        <p:spPr>
          <a:xfrm>
            <a:off x="838200" y="0"/>
            <a:ext cx="10515600" cy="1188720"/>
          </a:xfrm>
        </p:spPr>
        <p:txBody>
          <a:bodyPr>
            <a:normAutofit fontScale="90000"/>
          </a:bodyPr>
          <a:lstStyle/>
          <a:p>
            <a:pPr algn="ctr"/>
            <a:r>
              <a:rPr lang="tr-TR" dirty="0">
                <a:solidFill>
                  <a:srgbClr val="FF0000"/>
                </a:solidFill>
                <a:latin typeface="Biology" panose="02000500000000000000" pitchFamily="2" charset="-94"/>
              </a:rPr>
              <a:t>INSANDA BAGISIKLIK VE VUCUDUN SAVUNULMASI</a:t>
            </a:r>
            <a:endParaRPr lang="tr-TR" dirty="0"/>
          </a:p>
        </p:txBody>
      </p:sp>
      <p:sp>
        <p:nvSpPr>
          <p:cNvPr id="3" name="Content Placeholder 2">
            <a:extLst>
              <a:ext uri="{FF2B5EF4-FFF2-40B4-BE49-F238E27FC236}">
                <a16:creationId xmlns:a16="http://schemas.microsoft.com/office/drawing/2014/main" id="{01BA4BC6-663B-4579-8AD2-EA9AD4BCECB5}"/>
              </a:ext>
            </a:extLst>
          </p:cNvPr>
          <p:cNvSpPr>
            <a:spLocks noGrp="1"/>
          </p:cNvSpPr>
          <p:nvPr>
            <p:ph idx="1"/>
          </p:nvPr>
        </p:nvSpPr>
        <p:spPr>
          <a:xfrm>
            <a:off x="222069" y="2155371"/>
            <a:ext cx="11131731" cy="4021592"/>
          </a:xfrm>
        </p:spPr>
        <p:txBody>
          <a:bodyPr/>
          <a:lstStyle/>
          <a:p>
            <a:pPr>
              <a:buFont typeface="Courier New" panose="02070309020205020404" pitchFamily="49" charset="0"/>
              <a:buChar char="o"/>
            </a:pPr>
            <a:r>
              <a:rPr lang="tr-TR" dirty="0">
                <a:ln>
                  <a:solidFill>
                    <a:schemeClr val="tx1"/>
                  </a:solidFill>
                </a:ln>
                <a:solidFill>
                  <a:srgbClr val="00B050"/>
                </a:solidFill>
                <a:latin typeface="Arial Black" panose="020B0A04020102020204" pitchFamily="34" charset="0"/>
              </a:rPr>
              <a:t>Yangısal tepki: </a:t>
            </a:r>
            <a:r>
              <a:rPr lang="tr-TR" dirty="0">
                <a:ln>
                  <a:solidFill>
                    <a:schemeClr val="tx1"/>
                  </a:solidFill>
                </a:ln>
                <a:solidFill>
                  <a:schemeClr val="accent4">
                    <a:lumMod val="60000"/>
                    <a:lumOff val="40000"/>
                  </a:schemeClr>
                </a:solidFill>
                <a:latin typeface="Arial Black" panose="020B0A04020102020204" pitchFamily="34" charset="0"/>
              </a:rPr>
              <a:t>Bir dokuda oluşacak kesik gibi fiziksel zarar, mikroorganizmaların vücut içine girmesine neden olur. Mikroorganizmaların girdiği bölgede yargısal tepki oluşur. Yangısal tepkinin oluştuğu yerde kılcal damarlar genişler. Böylece kan hacmi artar. Bu durum yaralanan yerde kızarıklığa ve şişliğe neden olur. Burada ödem oluşur. Kılcal damarlardan çıkan akyuvarlar mikropları öldürür.</a:t>
            </a:r>
          </a:p>
        </p:txBody>
      </p:sp>
    </p:spTree>
    <p:extLst>
      <p:ext uri="{BB962C8B-B14F-4D97-AF65-F5344CB8AC3E}">
        <p14:creationId xmlns:p14="http://schemas.microsoft.com/office/powerpoint/2010/main" val="205966987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2657836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5746C-B2B4-45B4-AB36-78603FF8E753}"/>
              </a:ext>
            </a:extLst>
          </p:cNvPr>
          <p:cNvSpPr>
            <a:spLocks noGrp="1"/>
          </p:cNvSpPr>
          <p:nvPr>
            <p:ph type="title"/>
          </p:nvPr>
        </p:nvSpPr>
        <p:spPr>
          <a:xfrm>
            <a:off x="822959" y="0"/>
            <a:ext cx="10750731" cy="914399"/>
          </a:xfrm>
        </p:spPr>
        <p:txBody>
          <a:bodyPr/>
          <a:lstStyle/>
          <a:p>
            <a:pPr algn="ctr"/>
            <a:r>
              <a:rPr lang="tr-TR" dirty="0">
                <a:solidFill>
                  <a:srgbClr val="0070C0"/>
                </a:solidFill>
                <a:latin typeface="Biology" panose="02000500000000000000" pitchFamily="2" charset="-94"/>
              </a:rPr>
              <a:t>kazanilmis BAgIsIKLILIK</a:t>
            </a:r>
          </a:p>
        </p:txBody>
      </p:sp>
      <p:sp>
        <p:nvSpPr>
          <p:cNvPr id="3" name="Content Placeholder 2">
            <a:extLst>
              <a:ext uri="{FF2B5EF4-FFF2-40B4-BE49-F238E27FC236}">
                <a16:creationId xmlns:a16="http://schemas.microsoft.com/office/drawing/2014/main" id="{7A9A80B5-D0CD-477A-A11C-3C677064ABCB}"/>
              </a:ext>
            </a:extLst>
          </p:cNvPr>
          <p:cNvSpPr>
            <a:spLocks noGrp="1"/>
          </p:cNvSpPr>
          <p:nvPr>
            <p:ph idx="1"/>
          </p:nvPr>
        </p:nvSpPr>
        <p:spPr>
          <a:xfrm>
            <a:off x="222069" y="1188720"/>
            <a:ext cx="11351621" cy="5342709"/>
          </a:xfrm>
        </p:spPr>
        <p:txBody>
          <a:bodyPr>
            <a:normAutofit lnSpcReduction="10000"/>
          </a:bodyPr>
          <a:lstStyle/>
          <a:p>
            <a:pPr marL="0" indent="0">
              <a:buNone/>
            </a:pPr>
            <a:r>
              <a:rPr lang="tr-TR" dirty="0">
                <a:ln>
                  <a:solidFill>
                    <a:schemeClr val="tx1"/>
                  </a:solidFill>
                </a:ln>
                <a:solidFill>
                  <a:srgbClr val="FF9933"/>
                </a:solidFill>
                <a:latin typeface="Arial Black" panose="020B0A04020102020204" pitchFamily="34" charset="0"/>
              </a:rPr>
              <a:t>✔ Savunmanın üçüncü hattını oluşturur. </a:t>
            </a:r>
          </a:p>
          <a:p>
            <a:pPr marL="0" indent="0">
              <a:buNone/>
            </a:pPr>
            <a:r>
              <a:rPr lang="tr-TR" dirty="0">
                <a:ln>
                  <a:solidFill>
                    <a:schemeClr val="tx1"/>
                  </a:solidFill>
                </a:ln>
                <a:solidFill>
                  <a:srgbClr val="FF9933"/>
                </a:solidFill>
                <a:latin typeface="Arial Black" panose="020B0A04020102020204" pitchFamily="34" charset="0"/>
              </a:rPr>
              <a:t>✔ Enfeksiyon etkenlerine ayrım yapılarak tepki verir. </a:t>
            </a:r>
          </a:p>
          <a:p>
            <a:pPr marL="0" indent="0">
              <a:buNone/>
            </a:pPr>
            <a:r>
              <a:rPr lang="tr-TR" dirty="0">
                <a:ln>
                  <a:solidFill>
                    <a:schemeClr val="tx1"/>
                  </a:solidFill>
                </a:ln>
                <a:solidFill>
                  <a:srgbClr val="FF9933"/>
                </a:solidFill>
                <a:latin typeface="Arial Black" panose="020B0A04020102020204" pitchFamily="34" charset="0"/>
              </a:rPr>
              <a:t>✔ Lenfosit ve antikorlarla sağlanır.</a:t>
            </a:r>
          </a:p>
          <a:p>
            <a:pPr marL="0" indent="0">
              <a:buNone/>
            </a:pPr>
            <a:r>
              <a:rPr lang="tr-TR" dirty="0">
                <a:ln>
                  <a:solidFill>
                    <a:schemeClr val="tx1"/>
                  </a:solidFill>
                </a:ln>
                <a:solidFill>
                  <a:srgbClr val="FF9933"/>
                </a:solidFill>
                <a:latin typeface="Arial Black" panose="020B0A04020102020204" pitchFamily="34" charset="0"/>
              </a:rPr>
              <a:t> ✔ Lenfositler B ve T lenfositleri olmak üzere ikiye ayrılır.</a:t>
            </a:r>
          </a:p>
          <a:p>
            <a:pPr marL="0" indent="0">
              <a:buNone/>
            </a:pPr>
            <a:r>
              <a:rPr lang="tr-TR" dirty="0">
                <a:ln>
                  <a:solidFill>
                    <a:schemeClr val="tx1"/>
                  </a:solidFill>
                </a:ln>
                <a:solidFill>
                  <a:srgbClr val="FF9933"/>
                </a:solidFill>
                <a:latin typeface="Arial Black" panose="020B0A04020102020204" pitchFamily="34" charset="0"/>
              </a:rPr>
              <a:t> ✔ Vücuda girdiğinde lenfositler tarafından yabancı kabul edilen moleküllere antijen denir. </a:t>
            </a:r>
          </a:p>
          <a:p>
            <a:pPr marL="0" indent="0">
              <a:buNone/>
            </a:pPr>
            <a:r>
              <a:rPr lang="tr-TR" dirty="0">
                <a:ln>
                  <a:solidFill>
                    <a:schemeClr val="tx1"/>
                  </a:solidFill>
                </a:ln>
                <a:solidFill>
                  <a:srgbClr val="FF9933"/>
                </a:solidFill>
                <a:latin typeface="Arial Black" panose="020B0A04020102020204" pitchFamily="34" charset="0"/>
              </a:rPr>
              <a:t>✔ Lenfositlerin antijenlere karşı ürettikleri proteinlere antikor denir.</a:t>
            </a:r>
          </a:p>
          <a:p>
            <a:pPr marL="0" indent="0">
              <a:buNone/>
            </a:pPr>
            <a:r>
              <a:rPr lang="tr-TR" dirty="0">
                <a:ln>
                  <a:solidFill>
                    <a:schemeClr val="tx1"/>
                  </a:solidFill>
                </a:ln>
                <a:solidFill>
                  <a:srgbClr val="FF9933"/>
                </a:solidFill>
                <a:latin typeface="Arial Black" panose="020B0A04020102020204" pitchFamily="34" charset="0"/>
              </a:rPr>
              <a:t> ✔ T ve B lenfositleri farklı tür antijen üzerinde özelleşmişlerdir.</a:t>
            </a:r>
          </a:p>
          <a:p>
            <a:pPr marL="0" indent="0">
              <a:buNone/>
            </a:pPr>
            <a:r>
              <a:rPr lang="tr-TR" dirty="0">
                <a:ln>
                  <a:solidFill>
                    <a:schemeClr val="tx1"/>
                  </a:solidFill>
                </a:ln>
                <a:solidFill>
                  <a:srgbClr val="FF9933"/>
                </a:solidFill>
                <a:latin typeface="Arial Black" panose="020B0A04020102020204" pitchFamily="34" charset="0"/>
              </a:rPr>
              <a:t> ✔ Ürettikleri antikorlar kendilerine özgü antijenleri tanımalarını sağlar.</a:t>
            </a:r>
          </a:p>
        </p:txBody>
      </p:sp>
    </p:spTree>
    <p:extLst>
      <p:ext uri="{BB962C8B-B14F-4D97-AF65-F5344CB8AC3E}">
        <p14:creationId xmlns:p14="http://schemas.microsoft.com/office/powerpoint/2010/main" val="206735602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C8D67D-16C2-4F28-9006-FE9CFC316C05}"/>
              </a:ext>
            </a:extLst>
          </p:cNvPr>
          <p:cNvSpPr>
            <a:spLocks noGrp="1"/>
          </p:cNvSpPr>
          <p:nvPr>
            <p:ph type="title"/>
          </p:nvPr>
        </p:nvSpPr>
        <p:spPr>
          <a:xfrm>
            <a:off x="2488019" y="0"/>
            <a:ext cx="6577604" cy="1071153"/>
          </a:xfrm>
        </p:spPr>
        <p:txBody>
          <a:bodyPr>
            <a:normAutofit/>
          </a:bodyPr>
          <a:lstStyle/>
          <a:p>
            <a:pPr algn="ctr"/>
            <a:r>
              <a:rPr lang="tr-TR" dirty="0">
                <a:solidFill>
                  <a:srgbClr val="FF3399"/>
                </a:solidFill>
                <a:latin typeface="Biology" panose="02000500000000000000" pitchFamily="2" charset="-94"/>
              </a:rPr>
              <a:t>kazanilmis BAgIsIKLILIK</a:t>
            </a:r>
            <a:endParaRPr lang="tr-TR" dirty="0">
              <a:solidFill>
                <a:srgbClr val="FF3399"/>
              </a:solidFill>
            </a:endParaRPr>
          </a:p>
        </p:txBody>
      </p:sp>
      <p:sp>
        <p:nvSpPr>
          <p:cNvPr id="3" name="Content Placeholder 2">
            <a:extLst>
              <a:ext uri="{FF2B5EF4-FFF2-40B4-BE49-F238E27FC236}">
                <a16:creationId xmlns:a16="http://schemas.microsoft.com/office/drawing/2014/main" id="{043FD758-D2E2-4FEB-B9DD-EB64CB039634}"/>
              </a:ext>
            </a:extLst>
          </p:cNvPr>
          <p:cNvSpPr>
            <a:spLocks noGrp="1"/>
          </p:cNvSpPr>
          <p:nvPr>
            <p:ph idx="1"/>
          </p:nvPr>
        </p:nvSpPr>
        <p:spPr>
          <a:xfrm>
            <a:off x="91440" y="1502229"/>
            <a:ext cx="12100559" cy="5159828"/>
          </a:xfrm>
        </p:spPr>
        <p:txBody>
          <a:bodyPr/>
          <a:lstStyle/>
          <a:p>
            <a:r>
              <a:rPr lang="tr-TR" dirty="0">
                <a:ln>
                  <a:solidFill>
                    <a:schemeClr val="tx1"/>
                  </a:solidFill>
                </a:ln>
                <a:solidFill>
                  <a:srgbClr val="0070C0"/>
                </a:solidFill>
                <a:latin typeface="Arial Black" panose="020B0A04020102020204" pitchFamily="34" charset="0"/>
              </a:rPr>
              <a:t>Vücut bir antijenle ilk kez karşılaştığında B ve T lenfositlerinin sayısı artmaya başlar. Bir kısmı antijenle savaşan kısa süreli hücrelere bir kısmı ise antijeni tanıyan </a:t>
            </a:r>
            <a:r>
              <a:rPr lang="tr-TR" dirty="0">
                <a:ln>
                  <a:solidFill>
                    <a:schemeClr val="tx1"/>
                  </a:solidFill>
                </a:ln>
                <a:solidFill>
                  <a:srgbClr val="FF0000"/>
                </a:solidFill>
                <a:latin typeface="Arial Black" panose="020B0A04020102020204" pitchFamily="34" charset="0"/>
              </a:rPr>
              <a:t>hafıza (bellek) </a:t>
            </a:r>
            <a:r>
              <a:rPr lang="tr-TR" dirty="0">
                <a:ln>
                  <a:solidFill>
                    <a:schemeClr val="tx1"/>
                  </a:solidFill>
                </a:ln>
                <a:solidFill>
                  <a:srgbClr val="0070C0"/>
                </a:solidFill>
                <a:latin typeface="Arial Black" panose="020B0A04020102020204" pitchFamily="34" charset="0"/>
              </a:rPr>
              <a:t>hücrelerine dönüşür. Bu olaya </a:t>
            </a:r>
            <a:r>
              <a:rPr lang="tr-TR" dirty="0">
                <a:ln>
                  <a:solidFill>
                    <a:schemeClr val="tx1"/>
                  </a:solidFill>
                </a:ln>
                <a:solidFill>
                  <a:srgbClr val="FF0000"/>
                </a:solidFill>
                <a:latin typeface="Arial Black" panose="020B0A04020102020204" pitchFamily="34" charset="0"/>
              </a:rPr>
              <a:t>birincil tepki (bağışıklık) </a:t>
            </a:r>
            <a:r>
              <a:rPr lang="tr-TR" dirty="0">
                <a:ln>
                  <a:solidFill>
                    <a:schemeClr val="tx1"/>
                  </a:solidFill>
                </a:ln>
                <a:solidFill>
                  <a:srgbClr val="0070C0"/>
                </a:solidFill>
                <a:latin typeface="Arial Black" panose="020B0A04020102020204" pitchFamily="34" charset="0"/>
              </a:rPr>
              <a:t>denir. </a:t>
            </a:r>
          </a:p>
          <a:p>
            <a:pPr marL="0" indent="0">
              <a:buNone/>
            </a:pPr>
            <a:endParaRPr lang="tr-TR" dirty="0">
              <a:ln>
                <a:solidFill>
                  <a:schemeClr val="tx1"/>
                </a:solidFill>
              </a:ln>
              <a:solidFill>
                <a:srgbClr val="0070C0"/>
              </a:solidFill>
              <a:latin typeface="Arial Black" panose="020B0A04020102020204" pitchFamily="34" charset="0"/>
            </a:endParaRPr>
          </a:p>
          <a:p>
            <a:r>
              <a:rPr lang="tr-TR" dirty="0">
                <a:ln>
                  <a:solidFill>
                    <a:schemeClr val="tx1"/>
                  </a:solidFill>
                </a:ln>
                <a:solidFill>
                  <a:srgbClr val="0070C0"/>
                </a:solidFill>
                <a:latin typeface="Arial Black" panose="020B0A04020102020204" pitchFamily="34" charset="0"/>
              </a:rPr>
              <a:t>Aynı antijenle ikinci defa karşılaşılırsa antijen hafıza hücreleri tarafından tanındığından daha hızlı ve güçlü şekilde tepki oluşturulur. Buna </a:t>
            </a:r>
            <a:r>
              <a:rPr lang="tr-TR" dirty="0">
                <a:ln>
                  <a:solidFill>
                    <a:schemeClr val="tx1"/>
                  </a:solidFill>
                </a:ln>
                <a:solidFill>
                  <a:srgbClr val="FF0000"/>
                </a:solidFill>
                <a:latin typeface="Arial Black" panose="020B0A04020102020204" pitchFamily="34" charset="0"/>
              </a:rPr>
              <a:t>ikincil tepki (bağışıklık) denir.</a:t>
            </a:r>
          </a:p>
        </p:txBody>
      </p:sp>
    </p:spTree>
    <p:extLst>
      <p:ext uri="{BB962C8B-B14F-4D97-AF65-F5344CB8AC3E}">
        <p14:creationId xmlns:p14="http://schemas.microsoft.com/office/powerpoint/2010/main" val="2790080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2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CFF3C0-2770-425F-8885-7B8E2B747A57}"/>
              </a:ext>
            </a:extLst>
          </p:cNvPr>
          <p:cNvSpPr>
            <a:spLocks noGrp="1"/>
          </p:cNvSpPr>
          <p:nvPr>
            <p:ph type="title"/>
          </p:nvPr>
        </p:nvSpPr>
        <p:spPr>
          <a:xfrm>
            <a:off x="838200" y="1"/>
            <a:ext cx="10515600" cy="1045028"/>
          </a:xfrm>
        </p:spPr>
        <p:txBody>
          <a:bodyPr/>
          <a:lstStyle/>
          <a:p>
            <a:pPr algn="ctr"/>
            <a:r>
              <a:rPr lang="tr-TR" dirty="0">
                <a:solidFill>
                  <a:schemeClr val="accent2">
                    <a:lumMod val="75000"/>
                  </a:schemeClr>
                </a:solidFill>
                <a:latin typeface="Biology" panose="02000500000000000000" pitchFamily="2" charset="-94"/>
              </a:rPr>
              <a:t>BAgIsIKLILIK</a:t>
            </a:r>
            <a:endParaRPr lang="tr-TR" dirty="0">
              <a:solidFill>
                <a:schemeClr val="accent2">
                  <a:lumMod val="75000"/>
                </a:schemeClr>
              </a:solidFill>
            </a:endParaRPr>
          </a:p>
        </p:txBody>
      </p:sp>
      <p:sp>
        <p:nvSpPr>
          <p:cNvPr id="3" name="Content Placeholder 2">
            <a:extLst>
              <a:ext uri="{FF2B5EF4-FFF2-40B4-BE49-F238E27FC236}">
                <a16:creationId xmlns:a16="http://schemas.microsoft.com/office/drawing/2014/main" id="{0E69DAC6-6ED3-431F-9863-1B4325493396}"/>
              </a:ext>
            </a:extLst>
          </p:cNvPr>
          <p:cNvSpPr>
            <a:spLocks noGrp="1"/>
          </p:cNvSpPr>
          <p:nvPr>
            <p:ph idx="1"/>
          </p:nvPr>
        </p:nvSpPr>
        <p:spPr>
          <a:xfrm>
            <a:off x="287383" y="2625633"/>
            <a:ext cx="10870474" cy="3459889"/>
          </a:xfrm>
        </p:spPr>
        <p:txBody>
          <a:bodyPr>
            <a:normAutofit/>
          </a:bodyPr>
          <a:lstStyle/>
          <a:p>
            <a:r>
              <a:rPr lang="tr-TR" sz="3500" dirty="0">
                <a:ln>
                  <a:solidFill>
                    <a:schemeClr val="tx1"/>
                  </a:solidFill>
                </a:ln>
                <a:solidFill>
                  <a:srgbClr val="FF3399"/>
                </a:solidFill>
                <a:latin typeface="Arial Black" panose="020B0A04020102020204" pitchFamily="34" charset="0"/>
              </a:rPr>
              <a:t>Bağışıklık sistemi antijenlere iki türlü cevap verir. Bunlar </a:t>
            </a:r>
            <a:r>
              <a:rPr lang="tr-TR" sz="3500" dirty="0">
                <a:ln>
                  <a:solidFill>
                    <a:schemeClr val="tx1"/>
                  </a:solidFill>
                </a:ln>
                <a:solidFill>
                  <a:srgbClr val="FF0000"/>
                </a:solidFill>
                <a:latin typeface="Arial Black" panose="020B0A04020102020204" pitchFamily="34" charset="0"/>
              </a:rPr>
              <a:t>humoral</a:t>
            </a:r>
            <a:r>
              <a:rPr lang="tr-TR" sz="3500" dirty="0">
                <a:ln>
                  <a:solidFill>
                    <a:schemeClr val="tx1"/>
                  </a:solidFill>
                </a:ln>
                <a:solidFill>
                  <a:srgbClr val="FF3399"/>
                </a:solidFill>
                <a:latin typeface="Arial Black" panose="020B0A04020102020204" pitchFamily="34" charset="0"/>
              </a:rPr>
              <a:t> ve </a:t>
            </a:r>
            <a:r>
              <a:rPr lang="tr-TR" sz="3500" dirty="0">
                <a:ln>
                  <a:solidFill>
                    <a:schemeClr val="tx1"/>
                  </a:solidFill>
                </a:ln>
                <a:solidFill>
                  <a:srgbClr val="FF0000"/>
                </a:solidFill>
                <a:latin typeface="Arial Black" panose="020B0A04020102020204" pitchFamily="34" charset="0"/>
              </a:rPr>
              <a:t>hücresel bağışıklık </a:t>
            </a:r>
            <a:r>
              <a:rPr lang="tr-TR" sz="3500" dirty="0">
                <a:ln>
                  <a:solidFill>
                    <a:schemeClr val="tx1"/>
                  </a:solidFill>
                </a:ln>
                <a:solidFill>
                  <a:srgbClr val="FF3399"/>
                </a:solidFill>
                <a:latin typeface="Arial Black" panose="020B0A04020102020204" pitchFamily="34" charset="0"/>
              </a:rPr>
              <a:t>cevaplarıdır.</a:t>
            </a:r>
          </a:p>
        </p:txBody>
      </p:sp>
    </p:spTree>
    <p:extLst>
      <p:ext uri="{BB962C8B-B14F-4D97-AF65-F5344CB8AC3E}">
        <p14:creationId xmlns:p14="http://schemas.microsoft.com/office/powerpoint/2010/main" val="147540460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01790-7382-4E43-9DAE-A4CFFE162EB8}"/>
              </a:ext>
            </a:extLst>
          </p:cNvPr>
          <p:cNvSpPr>
            <a:spLocks noGrp="1"/>
          </p:cNvSpPr>
          <p:nvPr>
            <p:ph type="title"/>
          </p:nvPr>
        </p:nvSpPr>
        <p:spPr>
          <a:xfrm>
            <a:off x="1071154" y="2"/>
            <a:ext cx="10282646" cy="927462"/>
          </a:xfrm>
        </p:spPr>
        <p:txBody>
          <a:bodyPr/>
          <a:lstStyle/>
          <a:p>
            <a:pPr algn="ctr"/>
            <a:r>
              <a:rPr lang="tr-TR" dirty="0">
                <a:solidFill>
                  <a:srgbClr val="FF3399"/>
                </a:solidFill>
                <a:latin typeface="Biology" panose="02000500000000000000" pitchFamily="2" charset="-94"/>
              </a:rPr>
              <a:t>hucresel bagisiklik</a:t>
            </a:r>
          </a:p>
        </p:txBody>
      </p:sp>
      <p:sp>
        <p:nvSpPr>
          <p:cNvPr id="3" name="Content Placeholder 2">
            <a:extLst>
              <a:ext uri="{FF2B5EF4-FFF2-40B4-BE49-F238E27FC236}">
                <a16:creationId xmlns:a16="http://schemas.microsoft.com/office/drawing/2014/main" id="{6884D6B2-3BFB-4633-BBB1-D36263B84C5A}"/>
              </a:ext>
            </a:extLst>
          </p:cNvPr>
          <p:cNvSpPr>
            <a:spLocks noGrp="1"/>
          </p:cNvSpPr>
          <p:nvPr>
            <p:ph idx="1"/>
          </p:nvPr>
        </p:nvSpPr>
        <p:spPr>
          <a:xfrm>
            <a:off x="130629" y="1541417"/>
            <a:ext cx="11887200" cy="4937760"/>
          </a:xfrm>
        </p:spPr>
        <p:txBody>
          <a:bodyPr>
            <a:normAutofit/>
          </a:bodyPr>
          <a:lstStyle/>
          <a:p>
            <a:pPr>
              <a:buFont typeface="Wingdings" panose="05000000000000000000" pitchFamily="2" charset="2"/>
              <a:buChar char="Ø"/>
            </a:pPr>
            <a:r>
              <a:rPr lang="tr-TR" dirty="0">
                <a:ln>
                  <a:solidFill>
                    <a:schemeClr val="tx1"/>
                  </a:solidFill>
                </a:ln>
                <a:solidFill>
                  <a:srgbClr val="FF0000"/>
                </a:solidFill>
                <a:latin typeface="Arial Black" panose="020B0A04020102020204" pitchFamily="34" charset="0"/>
              </a:rPr>
              <a:t>(T lenfositleri) Hücresel bağışıklık, </a:t>
            </a:r>
            <a:r>
              <a:rPr lang="tr-TR" dirty="0">
                <a:ln>
                  <a:solidFill>
                    <a:schemeClr val="tx1"/>
                  </a:solidFill>
                </a:ln>
                <a:solidFill>
                  <a:srgbClr val="FF9933"/>
                </a:solidFill>
                <a:latin typeface="Arial Black" panose="020B0A04020102020204" pitchFamily="34" charset="0"/>
              </a:rPr>
              <a:t>T lenfositleri ile sağlanır. Lenfositler, makrofajların tuttuğu antijenleri tanır ve değişime uğrarlar. Bir kısmı bellek hücrelerine bir kısmı ise antikor sentezleyen plazma hücrelerine dönüşür. </a:t>
            </a:r>
          </a:p>
          <a:p>
            <a:pPr>
              <a:buFont typeface="Wingdings" panose="05000000000000000000" pitchFamily="2" charset="2"/>
              <a:buChar char="Ø"/>
            </a:pPr>
            <a:endParaRPr lang="tr-TR" dirty="0">
              <a:ln>
                <a:solidFill>
                  <a:schemeClr val="tx1"/>
                </a:solidFill>
              </a:ln>
              <a:solidFill>
                <a:srgbClr val="FF9933"/>
              </a:solidFill>
              <a:latin typeface="Arial Black" panose="020B0A04020102020204" pitchFamily="34" charset="0"/>
            </a:endParaRPr>
          </a:p>
          <a:p>
            <a:pPr>
              <a:buFont typeface="Wingdings" panose="05000000000000000000" pitchFamily="2" charset="2"/>
              <a:buChar char="Ø"/>
            </a:pPr>
            <a:r>
              <a:rPr lang="tr-TR" dirty="0">
                <a:ln>
                  <a:solidFill>
                    <a:schemeClr val="tx1"/>
                  </a:solidFill>
                </a:ln>
                <a:solidFill>
                  <a:srgbClr val="FF9933"/>
                </a:solidFill>
                <a:latin typeface="Arial Black" panose="020B0A04020102020204" pitchFamily="34" charset="0"/>
              </a:rPr>
              <a:t>Plazma hücrelerinin ürettiği antikorlar antijenlerle birleşerek onları etkisiz hale getirir. Bellek hücreleri ise aynı mikrop vücuda tekrar girdiğinde antijeni tanıyarak hızlı çoğalır ve hastalığı engeller. Bu şekildeki bağışıklık hücresel bağışıklıktır. T lenfositleri tarafından gerçekleştirilir. </a:t>
            </a:r>
          </a:p>
        </p:txBody>
      </p:sp>
    </p:spTree>
    <p:extLst>
      <p:ext uri="{BB962C8B-B14F-4D97-AF65-F5344CB8AC3E}">
        <p14:creationId xmlns:p14="http://schemas.microsoft.com/office/powerpoint/2010/main" val="18422810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5000" r="-5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0B7DDF-56ED-439B-A4AD-B99CBB63D7A1}"/>
              </a:ext>
            </a:extLst>
          </p:cNvPr>
          <p:cNvSpPr>
            <a:spLocks noGrp="1"/>
          </p:cNvSpPr>
          <p:nvPr>
            <p:ph type="title"/>
          </p:nvPr>
        </p:nvSpPr>
        <p:spPr>
          <a:xfrm>
            <a:off x="838200" y="25491"/>
            <a:ext cx="10515600" cy="732155"/>
          </a:xfrm>
          <a:noFill/>
        </p:spPr>
        <p:txBody>
          <a:bodyPr/>
          <a:lstStyle/>
          <a:p>
            <a:pPr algn="ctr"/>
            <a:r>
              <a:rPr lang="tr-TR" dirty="0">
                <a:solidFill>
                  <a:srgbClr val="FF6600"/>
                </a:solidFill>
                <a:latin typeface="Biology" panose="02000500000000000000" pitchFamily="2" charset="-94"/>
              </a:rPr>
              <a:t>Humoral baGISIklIk</a:t>
            </a:r>
          </a:p>
        </p:txBody>
      </p:sp>
      <p:sp>
        <p:nvSpPr>
          <p:cNvPr id="3" name="Content Placeholder 2">
            <a:extLst>
              <a:ext uri="{FF2B5EF4-FFF2-40B4-BE49-F238E27FC236}">
                <a16:creationId xmlns:a16="http://schemas.microsoft.com/office/drawing/2014/main" id="{F6A2CEA8-24D2-4D8F-B968-6D3C93CE2B2B}"/>
              </a:ext>
            </a:extLst>
          </p:cNvPr>
          <p:cNvSpPr>
            <a:spLocks noGrp="1"/>
          </p:cNvSpPr>
          <p:nvPr>
            <p:ph idx="1"/>
          </p:nvPr>
        </p:nvSpPr>
        <p:spPr>
          <a:xfrm>
            <a:off x="169817" y="2037806"/>
            <a:ext cx="11691257" cy="4455069"/>
          </a:xfrm>
        </p:spPr>
        <p:txBody>
          <a:bodyPr>
            <a:normAutofit/>
          </a:bodyPr>
          <a:lstStyle/>
          <a:p>
            <a:r>
              <a:rPr lang="tr-TR" sz="3300" dirty="0">
                <a:ln>
                  <a:solidFill>
                    <a:schemeClr val="tx1"/>
                  </a:solidFill>
                </a:ln>
                <a:solidFill>
                  <a:srgbClr val="FF0066"/>
                </a:solidFill>
                <a:latin typeface="Arial Black" panose="020B0A04020102020204" pitchFamily="34" charset="0"/>
              </a:rPr>
              <a:t>(B lenfositleri) Humoral bağışıklık, </a:t>
            </a:r>
            <a:r>
              <a:rPr lang="tr-TR" sz="3300" dirty="0">
                <a:ln>
                  <a:solidFill>
                    <a:schemeClr val="tx1"/>
                  </a:solidFill>
                </a:ln>
                <a:solidFill>
                  <a:schemeClr val="accent2">
                    <a:lumMod val="75000"/>
                  </a:schemeClr>
                </a:solidFill>
                <a:latin typeface="Arial Black" panose="020B0A04020102020204" pitchFamily="34" charset="0"/>
              </a:rPr>
              <a:t>B lenfositleri ile sağlanır. B lenfositleri antikorları üretir ve kanla tüm vücuda dağıtır. Antikorlar, antijene sahip mikrobun fagositoz yapan hücreler tarafından fagosite edilmesini kolaylaştırır.</a:t>
            </a:r>
          </a:p>
        </p:txBody>
      </p:sp>
    </p:spTree>
    <p:extLst>
      <p:ext uri="{BB962C8B-B14F-4D97-AF65-F5344CB8AC3E}">
        <p14:creationId xmlns:p14="http://schemas.microsoft.com/office/powerpoint/2010/main" val="38783200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DC0E31-DB73-46E4-9B6F-4631794BB1E6}"/>
              </a:ext>
            </a:extLst>
          </p:cNvPr>
          <p:cNvSpPr>
            <a:spLocks noGrp="1"/>
          </p:cNvSpPr>
          <p:nvPr>
            <p:ph type="title"/>
          </p:nvPr>
        </p:nvSpPr>
        <p:spPr>
          <a:xfrm>
            <a:off x="904602" y="143058"/>
            <a:ext cx="10460083" cy="797468"/>
          </a:xfrm>
        </p:spPr>
        <p:txBody>
          <a:bodyPr>
            <a:normAutofit/>
          </a:bodyPr>
          <a:lstStyle/>
          <a:p>
            <a:pPr algn="ctr"/>
            <a:r>
              <a:rPr lang="tr-TR" sz="4800" dirty="0">
                <a:solidFill>
                  <a:srgbClr val="FF6600"/>
                </a:solidFill>
                <a:latin typeface="Biology" panose="02000500000000000000" pitchFamily="2" charset="-94"/>
              </a:rPr>
              <a:t>BaGISIklIk CeSitlEri</a:t>
            </a:r>
          </a:p>
        </p:txBody>
      </p:sp>
      <p:sp>
        <p:nvSpPr>
          <p:cNvPr id="3" name="Content Placeholder 2">
            <a:extLst>
              <a:ext uri="{FF2B5EF4-FFF2-40B4-BE49-F238E27FC236}">
                <a16:creationId xmlns:a16="http://schemas.microsoft.com/office/drawing/2014/main" id="{E7C3B8DF-9A52-4169-8B4A-B533274C6558}"/>
              </a:ext>
            </a:extLst>
          </p:cNvPr>
          <p:cNvSpPr>
            <a:spLocks noGrp="1"/>
          </p:cNvSpPr>
          <p:nvPr>
            <p:ph idx="1"/>
          </p:nvPr>
        </p:nvSpPr>
        <p:spPr>
          <a:xfrm>
            <a:off x="274320" y="1554480"/>
            <a:ext cx="11390810" cy="5055325"/>
          </a:xfrm>
        </p:spPr>
        <p:txBody>
          <a:bodyPr/>
          <a:lstStyle/>
          <a:p>
            <a:pPr marL="0" indent="0">
              <a:buNone/>
            </a:pPr>
            <a:r>
              <a:rPr lang="tr-TR" dirty="0">
                <a:ln>
                  <a:solidFill>
                    <a:schemeClr val="tx1"/>
                  </a:solidFill>
                </a:ln>
                <a:solidFill>
                  <a:schemeClr val="accent2">
                    <a:lumMod val="75000"/>
                  </a:schemeClr>
                </a:solidFill>
                <a:latin typeface="Arial Black" panose="020B0A04020102020204" pitchFamily="34" charset="0"/>
              </a:rPr>
              <a:t>A) Doğal Bağışıklık </a:t>
            </a:r>
          </a:p>
          <a:p>
            <a:pPr marL="0" indent="0">
              <a:buNone/>
            </a:pPr>
            <a:r>
              <a:rPr lang="tr-TR" dirty="0">
                <a:ln>
                  <a:solidFill>
                    <a:schemeClr val="tx1"/>
                  </a:solidFill>
                </a:ln>
                <a:solidFill>
                  <a:schemeClr val="accent5">
                    <a:lumMod val="60000"/>
                    <a:lumOff val="40000"/>
                  </a:schemeClr>
                </a:solidFill>
                <a:latin typeface="Arial Black" panose="020B0A04020102020204" pitchFamily="34" charset="0"/>
              </a:rPr>
              <a:t>✔ Canlının bazı hastalıklara karşı doğuştan dirençli olmasıdır. </a:t>
            </a:r>
          </a:p>
          <a:p>
            <a:pPr marL="0" indent="0">
              <a:buNone/>
            </a:pPr>
            <a:r>
              <a:rPr lang="tr-TR" dirty="0">
                <a:ln>
                  <a:solidFill>
                    <a:schemeClr val="tx1"/>
                  </a:solidFill>
                </a:ln>
                <a:solidFill>
                  <a:schemeClr val="accent5">
                    <a:lumMod val="60000"/>
                    <a:lumOff val="40000"/>
                  </a:schemeClr>
                </a:solidFill>
                <a:latin typeface="Arial Black" panose="020B0A04020102020204" pitchFamily="34" charset="0"/>
              </a:rPr>
              <a:t>✔ Kalıtsaldır. </a:t>
            </a:r>
          </a:p>
          <a:p>
            <a:pPr marL="0" indent="0">
              <a:buNone/>
            </a:pPr>
            <a:r>
              <a:rPr lang="tr-TR" dirty="0">
                <a:ln>
                  <a:solidFill>
                    <a:schemeClr val="tx1"/>
                  </a:solidFill>
                </a:ln>
                <a:solidFill>
                  <a:schemeClr val="accent5">
                    <a:lumMod val="60000"/>
                    <a:lumOff val="40000"/>
                  </a:schemeClr>
                </a:solidFill>
                <a:latin typeface="Arial Black" panose="020B0A04020102020204" pitchFamily="34" charset="0"/>
              </a:rPr>
              <a:t>✔ Türe ve ırka özgüdür. örnek: Zencilerin verem hastalığına karşı doğal bağışıklığı vardır. </a:t>
            </a:r>
          </a:p>
          <a:p>
            <a:pPr marL="0" indent="0">
              <a:buNone/>
            </a:pPr>
            <a:r>
              <a:rPr lang="tr-TR" dirty="0">
                <a:ln>
                  <a:solidFill>
                    <a:schemeClr val="tx1"/>
                  </a:solidFill>
                </a:ln>
                <a:solidFill>
                  <a:schemeClr val="accent2">
                    <a:lumMod val="75000"/>
                  </a:schemeClr>
                </a:solidFill>
                <a:latin typeface="Arial Black" panose="020B0A04020102020204" pitchFamily="34" charset="0"/>
              </a:rPr>
              <a:t>B) Kazanılmış Bağışıklık </a:t>
            </a:r>
          </a:p>
          <a:p>
            <a:pPr marL="0" indent="0">
              <a:buNone/>
            </a:pPr>
            <a:r>
              <a:rPr lang="tr-TR" dirty="0">
                <a:ln>
                  <a:solidFill>
                    <a:schemeClr val="tx1"/>
                  </a:solidFill>
                </a:ln>
                <a:solidFill>
                  <a:schemeClr val="accent5">
                    <a:lumMod val="60000"/>
                    <a:lumOff val="40000"/>
                  </a:schemeClr>
                </a:solidFill>
                <a:latin typeface="Arial Black" panose="020B0A04020102020204" pitchFamily="34" charset="0"/>
              </a:rPr>
              <a:t>✔ Organizmanın sonradan geliştirdiği bağışıklıktır. </a:t>
            </a:r>
          </a:p>
          <a:p>
            <a:pPr marL="0" indent="0">
              <a:buNone/>
            </a:pPr>
            <a:r>
              <a:rPr lang="tr-TR" dirty="0">
                <a:ln>
                  <a:solidFill>
                    <a:schemeClr val="tx1"/>
                  </a:solidFill>
                </a:ln>
                <a:solidFill>
                  <a:schemeClr val="accent5">
                    <a:lumMod val="60000"/>
                    <a:lumOff val="40000"/>
                  </a:schemeClr>
                </a:solidFill>
                <a:latin typeface="Arial Black" panose="020B0A04020102020204" pitchFamily="34" charset="0"/>
              </a:rPr>
              <a:t>✔ Aktif ve pasif olmak üzere ikiye ayrılır.</a:t>
            </a:r>
          </a:p>
        </p:txBody>
      </p:sp>
    </p:spTree>
    <p:extLst>
      <p:ext uri="{BB962C8B-B14F-4D97-AF65-F5344CB8AC3E}">
        <p14:creationId xmlns:p14="http://schemas.microsoft.com/office/powerpoint/2010/main" val="4895664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836231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85D243-B845-44B8-96F3-C625FBA65F04}"/>
              </a:ext>
            </a:extLst>
          </p:cNvPr>
          <p:cNvSpPr>
            <a:spLocks noGrp="1"/>
          </p:cNvSpPr>
          <p:nvPr>
            <p:ph type="title"/>
          </p:nvPr>
        </p:nvSpPr>
        <p:spPr>
          <a:xfrm>
            <a:off x="838200" y="0"/>
            <a:ext cx="10515600" cy="1019538"/>
          </a:xfrm>
        </p:spPr>
        <p:txBody>
          <a:bodyPr>
            <a:normAutofit/>
          </a:bodyPr>
          <a:lstStyle/>
          <a:p>
            <a:pPr algn="ctr"/>
            <a:r>
              <a:rPr lang="tr-TR" sz="4700" dirty="0">
                <a:solidFill>
                  <a:srgbClr val="FF0066"/>
                </a:solidFill>
                <a:latin typeface="Biology" panose="02000500000000000000" pitchFamily="2" charset="-94"/>
              </a:rPr>
              <a:t>AKTiF BaGISIKLIK</a:t>
            </a:r>
          </a:p>
        </p:txBody>
      </p:sp>
      <p:sp>
        <p:nvSpPr>
          <p:cNvPr id="3" name="Content Placeholder 2">
            <a:extLst>
              <a:ext uri="{FF2B5EF4-FFF2-40B4-BE49-F238E27FC236}">
                <a16:creationId xmlns:a16="http://schemas.microsoft.com/office/drawing/2014/main" id="{7FD5313A-DC48-4437-9D68-F7BB5AA1D0E0}"/>
              </a:ext>
            </a:extLst>
          </p:cNvPr>
          <p:cNvSpPr>
            <a:spLocks noGrp="1"/>
          </p:cNvSpPr>
          <p:nvPr>
            <p:ph idx="1"/>
          </p:nvPr>
        </p:nvSpPr>
        <p:spPr>
          <a:xfrm>
            <a:off x="222069" y="2285999"/>
            <a:ext cx="11652068" cy="4075612"/>
          </a:xfrm>
        </p:spPr>
        <p:txBody>
          <a:bodyPr>
            <a:normAutofit/>
          </a:bodyPr>
          <a:lstStyle/>
          <a:p>
            <a:pPr marL="0" indent="0">
              <a:buNone/>
            </a:pPr>
            <a:r>
              <a:rPr lang="tr-TR" sz="3300" dirty="0">
                <a:ln>
                  <a:solidFill>
                    <a:schemeClr val="tx1"/>
                  </a:solidFill>
                </a:ln>
                <a:solidFill>
                  <a:srgbClr val="FF0066"/>
                </a:solidFill>
                <a:latin typeface="Arial Black" panose="020B0A04020102020204" pitchFamily="34" charset="0"/>
              </a:rPr>
              <a:t>1) Aktif Bağışıklık: </a:t>
            </a:r>
            <a:r>
              <a:rPr lang="tr-TR" sz="3300" dirty="0">
                <a:ln>
                  <a:solidFill>
                    <a:schemeClr val="tx1"/>
                  </a:solidFill>
                </a:ln>
                <a:solidFill>
                  <a:srgbClr val="FF6600"/>
                </a:solidFill>
                <a:latin typeface="Arial Black" panose="020B0A04020102020204" pitchFamily="34" charset="0"/>
              </a:rPr>
              <a:t>Organizmanın, hastalık yapıcı etkenle karşılaştığında kendi savunma maddelerini kendisi üreterek kazandığı dirençtir. Hastalığı geçirmek, aşı ile olur</a:t>
            </a:r>
          </a:p>
        </p:txBody>
      </p:sp>
    </p:spTree>
    <p:extLst>
      <p:ext uri="{BB962C8B-B14F-4D97-AF65-F5344CB8AC3E}">
        <p14:creationId xmlns:p14="http://schemas.microsoft.com/office/powerpoint/2010/main" val="246556334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395F7F-2C32-464F-8BE8-8986B3FF24AD}"/>
              </a:ext>
            </a:extLst>
          </p:cNvPr>
          <p:cNvSpPr>
            <a:spLocks noGrp="1"/>
          </p:cNvSpPr>
          <p:nvPr>
            <p:ph type="title"/>
          </p:nvPr>
        </p:nvSpPr>
        <p:spPr>
          <a:xfrm>
            <a:off x="838200" y="0"/>
            <a:ext cx="10515600" cy="810531"/>
          </a:xfrm>
        </p:spPr>
        <p:txBody>
          <a:bodyPr/>
          <a:lstStyle/>
          <a:p>
            <a:pPr algn="ctr"/>
            <a:r>
              <a:rPr lang="tr-TR" dirty="0">
                <a:solidFill>
                  <a:srgbClr val="FF0066"/>
                </a:solidFill>
                <a:latin typeface="Biology" panose="02000500000000000000" pitchFamily="2" charset="-94"/>
              </a:rPr>
              <a:t>ASI</a:t>
            </a:r>
          </a:p>
        </p:txBody>
      </p:sp>
      <p:sp>
        <p:nvSpPr>
          <p:cNvPr id="3" name="Content Placeholder 2">
            <a:extLst>
              <a:ext uri="{FF2B5EF4-FFF2-40B4-BE49-F238E27FC236}">
                <a16:creationId xmlns:a16="http://schemas.microsoft.com/office/drawing/2014/main" id="{DF4A8CC1-D094-4467-BB8D-768D23C80AC4}"/>
              </a:ext>
            </a:extLst>
          </p:cNvPr>
          <p:cNvSpPr>
            <a:spLocks noGrp="1"/>
          </p:cNvSpPr>
          <p:nvPr>
            <p:ph idx="1"/>
          </p:nvPr>
        </p:nvSpPr>
        <p:spPr>
          <a:xfrm>
            <a:off x="222069" y="1214846"/>
            <a:ext cx="11743507" cy="5525589"/>
          </a:xfrm>
        </p:spPr>
        <p:txBody>
          <a:bodyPr>
            <a:normAutofit/>
          </a:bodyPr>
          <a:lstStyle/>
          <a:p>
            <a:pPr marL="0" indent="0">
              <a:buNone/>
            </a:pPr>
            <a:r>
              <a:rPr lang="tr-TR" dirty="0">
                <a:ln>
                  <a:solidFill>
                    <a:schemeClr val="tx1"/>
                  </a:solidFill>
                </a:ln>
                <a:solidFill>
                  <a:srgbClr val="00B0F0"/>
                </a:solidFill>
                <a:latin typeface="Arial Black" panose="020B0A04020102020204" pitchFamily="34" charset="0"/>
              </a:rPr>
              <a:t>Hastalık yapma yeteneği azaltılmış ya da yok edilmiş mikroorganizmalar veya onların zararlı maddelerini (antijen) içeren maddedir. Hastalanmadan önce aşı olarak vücudun aktif bağışıklık kazanması sağlanır. Aşılama ile antikor üretimi hızlandırılır. </a:t>
            </a:r>
          </a:p>
          <a:p>
            <a:pPr marL="0" indent="0">
              <a:buNone/>
            </a:pPr>
            <a:r>
              <a:rPr lang="tr-TR" dirty="0">
                <a:ln>
                  <a:solidFill>
                    <a:schemeClr val="tx1"/>
                  </a:solidFill>
                </a:ln>
                <a:solidFill>
                  <a:srgbClr val="FF0000"/>
                </a:solidFill>
                <a:latin typeface="Arial Black" panose="020B0A04020102020204" pitchFamily="34" charset="0"/>
              </a:rPr>
              <a:t>✔ Koruyucudur. </a:t>
            </a:r>
          </a:p>
          <a:p>
            <a:pPr marL="0" indent="0">
              <a:buNone/>
            </a:pPr>
            <a:r>
              <a:rPr lang="tr-TR" dirty="0">
                <a:ln>
                  <a:solidFill>
                    <a:schemeClr val="tx1"/>
                  </a:solidFill>
                </a:ln>
                <a:solidFill>
                  <a:srgbClr val="FF0000"/>
                </a:solidFill>
                <a:latin typeface="Arial Black" panose="020B0A04020102020204" pitchFamily="34" charset="0"/>
              </a:rPr>
              <a:t>✔ Aktif bağışıklık sağlar. </a:t>
            </a:r>
          </a:p>
          <a:p>
            <a:pPr marL="0" indent="0">
              <a:buNone/>
            </a:pPr>
            <a:r>
              <a:rPr lang="tr-TR" dirty="0">
                <a:ln>
                  <a:solidFill>
                    <a:schemeClr val="tx1"/>
                  </a:solidFill>
                </a:ln>
                <a:solidFill>
                  <a:srgbClr val="FF0000"/>
                </a:solidFill>
                <a:latin typeface="Arial Black" panose="020B0A04020102020204" pitchFamily="34" charset="0"/>
              </a:rPr>
              <a:t>✔ Toksin veya antijen içerir. </a:t>
            </a:r>
          </a:p>
          <a:p>
            <a:pPr marL="0" indent="0">
              <a:buNone/>
            </a:pPr>
            <a:r>
              <a:rPr lang="tr-TR" dirty="0">
                <a:ln>
                  <a:solidFill>
                    <a:schemeClr val="tx1"/>
                  </a:solidFill>
                </a:ln>
                <a:solidFill>
                  <a:srgbClr val="FF0000"/>
                </a:solidFill>
                <a:latin typeface="Arial Black" panose="020B0A04020102020204" pitchFamily="34" charset="0"/>
              </a:rPr>
              <a:t>✔ Sağlıklı insana verilir. </a:t>
            </a:r>
          </a:p>
          <a:p>
            <a:pPr marL="0" indent="0">
              <a:buNone/>
            </a:pPr>
            <a:r>
              <a:rPr lang="tr-TR" dirty="0">
                <a:ln>
                  <a:solidFill>
                    <a:schemeClr val="tx1"/>
                  </a:solidFill>
                </a:ln>
                <a:solidFill>
                  <a:srgbClr val="FF0000"/>
                </a:solidFill>
                <a:latin typeface="Arial Black" panose="020B0A04020102020204" pitchFamily="34" charset="0"/>
              </a:rPr>
              <a:t>✔ Etkisini geç gösterir ancak uzun sürelidir.</a:t>
            </a:r>
          </a:p>
        </p:txBody>
      </p:sp>
    </p:spTree>
    <p:extLst>
      <p:ext uri="{BB962C8B-B14F-4D97-AF65-F5344CB8AC3E}">
        <p14:creationId xmlns:p14="http://schemas.microsoft.com/office/powerpoint/2010/main" val="36888107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2000" r="-2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ADE19D-E778-415F-9A89-AF5EA7052381}"/>
              </a:ext>
            </a:extLst>
          </p:cNvPr>
          <p:cNvSpPr>
            <a:spLocks noGrp="1"/>
          </p:cNvSpPr>
          <p:nvPr>
            <p:ph type="title"/>
          </p:nvPr>
        </p:nvSpPr>
        <p:spPr>
          <a:xfrm>
            <a:off x="838200" y="40322"/>
            <a:ext cx="10515600" cy="640715"/>
          </a:xfrm>
        </p:spPr>
        <p:txBody>
          <a:bodyPr>
            <a:normAutofit fontScale="90000"/>
          </a:bodyPr>
          <a:lstStyle/>
          <a:p>
            <a:pPr algn="ctr"/>
            <a:r>
              <a:rPr lang="tr-TR" dirty="0">
                <a:solidFill>
                  <a:srgbClr val="FF0066"/>
                </a:solidFill>
                <a:latin typeface="Biology" panose="02000500000000000000" pitchFamily="2" charset="-94"/>
              </a:rPr>
              <a:t>Pasif BaGIsIklIk</a:t>
            </a:r>
          </a:p>
        </p:txBody>
      </p:sp>
      <p:sp>
        <p:nvSpPr>
          <p:cNvPr id="3" name="Content Placeholder 2">
            <a:extLst>
              <a:ext uri="{FF2B5EF4-FFF2-40B4-BE49-F238E27FC236}">
                <a16:creationId xmlns:a16="http://schemas.microsoft.com/office/drawing/2014/main" id="{FAA5C8A1-13EC-46F0-8097-B588025A0893}"/>
              </a:ext>
            </a:extLst>
          </p:cNvPr>
          <p:cNvSpPr>
            <a:spLocks noGrp="1"/>
          </p:cNvSpPr>
          <p:nvPr>
            <p:ph idx="1"/>
          </p:nvPr>
        </p:nvSpPr>
        <p:spPr>
          <a:xfrm>
            <a:off x="222069" y="1763486"/>
            <a:ext cx="11573691" cy="4413477"/>
          </a:xfrm>
        </p:spPr>
        <p:txBody>
          <a:bodyPr>
            <a:normAutofit/>
          </a:bodyPr>
          <a:lstStyle/>
          <a:p>
            <a:pPr marL="0" indent="0">
              <a:buNone/>
            </a:pPr>
            <a:r>
              <a:rPr lang="tr-TR" sz="3300" dirty="0">
                <a:ln>
                  <a:solidFill>
                    <a:schemeClr val="tx1"/>
                  </a:solidFill>
                </a:ln>
                <a:solidFill>
                  <a:srgbClr val="FF6600"/>
                </a:solidFill>
                <a:latin typeface="Arial Black" panose="020B0A04020102020204" pitchFamily="34" charset="0"/>
              </a:rPr>
              <a:t>2) Pasif Bağışıklık: </a:t>
            </a:r>
            <a:r>
              <a:rPr lang="tr-TR" sz="3300" dirty="0">
                <a:ln>
                  <a:solidFill>
                    <a:schemeClr val="tx1"/>
                  </a:solidFill>
                </a:ln>
                <a:solidFill>
                  <a:srgbClr val="FF0000"/>
                </a:solidFill>
                <a:latin typeface="Arial Black" panose="020B0A04020102020204" pitchFamily="34" charset="0"/>
              </a:rPr>
              <a:t>Önceden hazırlanmış antikorları üreten serumun organizmaya verilmesi ile kazanılan bağışıklıktır.</a:t>
            </a:r>
          </a:p>
        </p:txBody>
      </p:sp>
    </p:spTree>
    <p:extLst>
      <p:ext uri="{BB962C8B-B14F-4D97-AF65-F5344CB8AC3E}">
        <p14:creationId xmlns:p14="http://schemas.microsoft.com/office/powerpoint/2010/main" val="395919913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4485B0-55F6-4320-840C-BC81369AD192}"/>
              </a:ext>
            </a:extLst>
          </p:cNvPr>
          <p:cNvSpPr>
            <a:spLocks noGrp="1"/>
          </p:cNvSpPr>
          <p:nvPr>
            <p:ph type="title"/>
          </p:nvPr>
        </p:nvSpPr>
        <p:spPr>
          <a:xfrm>
            <a:off x="838200" y="105636"/>
            <a:ext cx="10515600" cy="575401"/>
          </a:xfrm>
        </p:spPr>
        <p:txBody>
          <a:bodyPr>
            <a:noAutofit/>
          </a:bodyPr>
          <a:lstStyle/>
          <a:p>
            <a:pPr algn="ctr"/>
            <a:r>
              <a:rPr lang="tr-TR" sz="4500" dirty="0">
                <a:solidFill>
                  <a:srgbClr val="FF0000"/>
                </a:solidFill>
                <a:latin typeface="Biology" panose="02000500000000000000" pitchFamily="2" charset="-94"/>
              </a:rPr>
              <a:t>SERUM</a:t>
            </a:r>
          </a:p>
        </p:txBody>
      </p:sp>
      <p:sp>
        <p:nvSpPr>
          <p:cNvPr id="3" name="Content Placeholder 2">
            <a:extLst>
              <a:ext uri="{FF2B5EF4-FFF2-40B4-BE49-F238E27FC236}">
                <a16:creationId xmlns:a16="http://schemas.microsoft.com/office/drawing/2014/main" id="{B28F269F-7964-46C0-A76D-735D2C484CDF}"/>
              </a:ext>
            </a:extLst>
          </p:cNvPr>
          <p:cNvSpPr>
            <a:spLocks noGrp="1"/>
          </p:cNvSpPr>
          <p:nvPr>
            <p:ph idx="1"/>
          </p:nvPr>
        </p:nvSpPr>
        <p:spPr>
          <a:xfrm>
            <a:off x="156754" y="1267097"/>
            <a:ext cx="11834949" cy="5485267"/>
          </a:xfrm>
        </p:spPr>
        <p:txBody>
          <a:bodyPr/>
          <a:lstStyle/>
          <a:p>
            <a:pPr marL="0" indent="0">
              <a:buNone/>
            </a:pPr>
            <a:r>
              <a:rPr lang="tr-TR" dirty="0">
                <a:ln>
                  <a:solidFill>
                    <a:schemeClr val="tx1"/>
                  </a:solidFill>
                </a:ln>
                <a:solidFill>
                  <a:srgbClr val="FF6600"/>
                </a:solidFill>
                <a:latin typeface="Arial Black" panose="020B0A04020102020204" pitchFamily="34" charset="0"/>
              </a:rPr>
              <a:t>Belirli bir enfeksiyona karşı üretilmiş antikorları bulunduran sıvıdır. Genellikle at, koyun, sığır gibi hayvanların kanından elde edilir. Hasta olan insanın hastalığına karşı serum verilir. </a:t>
            </a:r>
          </a:p>
          <a:p>
            <a:pPr marL="0" indent="0">
              <a:buNone/>
            </a:pPr>
            <a:r>
              <a:rPr lang="tr-TR" dirty="0">
                <a:ln>
                  <a:solidFill>
                    <a:schemeClr val="tx1"/>
                  </a:solidFill>
                </a:ln>
                <a:solidFill>
                  <a:srgbClr val="FF6600"/>
                </a:solidFill>
                <a:latin typeface="Arial Black" panose="020B0A04020102020204" pitchFamily="34" charset="0"/>
              </a:rPr>
              <a:t>✔ Tedavi edicidir. </a:t>
            </a:r>
          </a:p>
          <a:p>
            <a:pPr marL="0" indent="0">
              <a:buNone/>
            </a:pPr>
            <a:r>
              <a:rPr lang="tr-TR" dirty="0">
                <a:ln>
                  <a:solidFill>
                    <a:schemeClr val="tx1"/>
                  </a:solidFill>
                </a:ln>
                <a:solidFill>
                  <a:srgbClr val="FF6600"/>
                </a:solidFill>
                <a:latin typeface="Arial Black" panose="020B0A04020102020204" pitchFamily="34" charset="0"/>
              </a:rPr>
              <a:t>✔ Pasif bağışıklık sağlar. </a:t>
            </a:r>
          </a:p>
          <a:p>
            <a:pPr marL="0" indent="0">
              <a:buNone/>
            </a:pPr>
            <a:r>
              <a:rPr lang="tr-TR" dirty="0">
                <a:ln>
                  <a:solidFill>
                    <a:schemeClr val="tx1"/>
                  </a:solidFill>
                </a:ln>
                <a:solidFill>
                  <a:srgbClr val="FF6600"/>
                </a:solidFill>
                <a:latin typeface="Arial Black" panose="020B0A04020102020204" pitchFamily="34" charset="0"/>
              </a:rPr>
              <a:t>✔ Antikor veya antitoksin içerir. </a:t>
            </a:r>
          </a:p>
          <a:p>
            <a:pPr marL="0" indent="0">
              <a:buNone/>
            </a:pPr>
            <a:r>
              <a:rPr lang="tr-TR" dirty="0">
                <a:ln>
                  <a:solidFill>
                    <a:schemeClr val="tx1"/>
                  </a:solidFill>
                </a:ln>
                <a:solidFill>
                  <a:srgbClr val="FF6600"/>
                </a:solidFill>
                <a:latin typeface="Arial Black" panose="020B0A04020102020204" pitchFamily="34" charset="0"/>
              </a:rPr>
              <a:t>✔ Hasta insana verilir. </a:t>
            </a:r>
          </a:p>
          <a:p>
            <a:pPr marL="0" indent="0">
              <a:buNone/>
            </a:pPr>
            <a:r>
              <a:rPr lang="tr-TR" dirty="0">
                <a:ln>
                  <a:solidFill>
                    <a:schemeClr val="tx1"/>
                  </a:solidFill>
                </a:ln>
                <a:solidFill>
                  <a:srgbClr val="FF6600"/>
                </a:solidFill>
                <a:latin typeface="Arial Black" panose="020B0A04020102020204" pitchFamily="34" charset="0"/>
              </a:rPr>
              <a:t>✔ Etkisini çabuk gösterir ancak kısa sürelidir.</a:t>
            </a:r>
          </a:p>
        </p:txBody>
      </p:sp>
    </p:spTree>
    <p:extLst>
      <p:ext uri="{BB962C8B-B14F-4D97-AF65-F5344CB8AC3E}">
        <p14:creationId xmlns:p14="http://schemas.microsoft.com/office/powerpoint/2010/main" val="338969427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17F584-4A29-47BF-A06C-631F450AE914}"/>
              </a:ext>
            </a:extLst>
          </p:cNvPr>
          <p:cNvSpPr>
            <a:spLocks noGrp="1"/>
          </p:cNvSpPr>
          <p:nvPr>
            <p:ph type="title"/>
          </p:nvPr>
        </p:nvSpPr>
        <p:spPr>
          <a:xfrm>
            <a:off x="838199" y="1"/>
            <a:ext cx="10670177" cy="992776"/>
          </a:xfrm>
        </p:spPr>
        <p:txBody>
          <a:bodyPr>
            <a:normAutofit/>
          </a:bodyPr>
          <a:lstStyle/>
          <a:p>
            <a:pPr algn="ctr"/>
            <a:r>
              <a:rPr lang="tr-TR" sz="4600" dirty="0">
                <a:solidFill>
                  <a:srgbClr val="FF0000"/>
                </a:solidFill>
                <a:latin typeface="Biology" panose="02000500000000000000" pitchFamily="2" charset="-94"/>
              </a:rPr>
              <a:t>BILGILER</a:t>
            </a:r>
          </a:p>
        </p:txBody>
      </p:sp>
      <p:sp>
        <p:nvSpPr>
          <p:cNvPr id="3" name="Content Placeholder 2">
            <a:extLst>
              <a:ext uri="{FF2B5EF4-FFF2-40B4-BE49-F238E27FC236}">
                <a16:creationId xmlns:a16="http://schemas.microsoft.com/office/drawing/2014/main" id="{2D9A8A57-6DE2-470B-8931-B64CA9D9E376}"/>
              </a:ext>
            </a:extLst>
          </p:cNvPr>
          <p:cNvSpPr>
            <a:spLocks noGrp="1"/>
          </p:cNvSpPr>
          <p:nvPr>
            <p:ph idx="1"/>
          </p:nvPr>
        </p:nvSpPr>
        <p:spPr>
          <a:xfrm>
            <a:off x="169817" y="1750422"/>
            <a:ext cx="11834949" cy="4650377"/>
          </a:xfrm>
        </p:spPr>
        <p:txBody>
          <a:bodyPr>
            <a:normAutofit/>
          </a:bodyPr>
          <a:lstStyle/>
          <a:p>
            <a:pPr marL="0" indent="0">
              <a:buNone/>
            </a:pPr>
            <a:r>
              <a:rPr lang="tr-TR" dirty="0">
                <a:ln>
                  <a:solidFill>
                    <a:schemeClr val="tx1"/>
                  </a:solidFill>
                </a:ln>
                <a:solidFill>
                  <a:srgbClr val="FF0066"/>
                </a:solidFill>
                <a:latin typeface="Arial Black" panose="020B0A04020102020204" pitchFamily="34" charset="0"/>
              </a:rPr>
              <a:t>Not: </a:t>
            </a:r>
            <a:r>
              <a:rPr lang="tr-TR" dirty="0">
                <a:ln>
                  <a:solidFill>
                    <a:schemeClr val="tx1"/>
                  </a:solidFill>
                </a:ln>
                <a:solidFill>
                  <a:schemeClr val="accent4">
                    <a:lumMod val="60000"/>
                    <a:lumOff val="40000"/>
                  </a:schemeClr>
                </a:solidFill>
                <a:latin typeface="Arial Black" panose="020B0A04020102020204" pitchFamily="34" charset="0"/>
              </a:rPr>
              <a:t>Antibiyotikler, bakterilerin üremesini ve protein sentezini durduran kimyasal maddelerdir. Kullanılan antibiyotikler bakterilere özgü olmadığından herhangi bir bağışıklığa neden olmaz. Antibiyotikler virüslere etki etmez. Çünkü virüslerin enzim sistemi yoktur. </a:t>
            </a:r>
          </a:p>
          <a:p>
            <a:pPr marL="0" indent="0">
              <a:buNone/>
            </a:pPr>
            <a:r>
              <a:rPr lang="tr-TR" dirty="0">
                <a:ln>
                  <a:solidFill>
                    <a:schemeClr val="tx1"/>
                  </a:solidFill>
                </a:ln>
                <a:solidFill>
                  <a:srgbClr val="FF0066"/>
                </a:solidFill>
                <a:latin typeface="Arial Black" panose="020B0A04020102020204" pitchFamily="34" charset="0"/>
              </a:rPr>
              <a:t>Not: </a:t>
            </a:r>
            <a:r>
              <a:rPr lang="tr-TR" dirty="0">
                <a:ln>
                  <a:solidFill>
                    <a:schemeClr val="tx1"/>
                  </a:solidFill>
                </a:ln>
                <a:solidFill>
                  <a:schemeClr val="accent4">
                    <a:lumMod val="60000"/>
                    <a:lumOff val="40000"/>
                  </a:schemeClr>
                </a:solidFill>
                <a:latin typeface="Arial Black" panose="020B0A04020102020204" pitchFamily="34" charset="0"/>
              </a:rPr>
              <a:t>Alerji, organizmada enfeksiyon etkisinin yayılmasına karşı koyan ve bağışıklığa benzer bir dirençtir. Alerjide görülen belirtiler antijenle antikorun vücut içindeki tepkimesinden kaynaklanır.</a:t>
            </a:r>
          </a:p>
        </p:txBody>
      </p:sp>
    </p:spTree>
    <p:extLst>
      <p:ext uri="{BB962C8B-B14F-4D97-AF65-F5344CB8AC3E}">
        <p14:creationId xmlns:p14="http://schemas.microsoft.com/office/powerpoint/2010/main" val="72353365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882570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57A768-9F44-4ADF-89ED-82BBEE12D78E}"/>
              </a:ext>
            </a:extLst>
          </p:cNvPr>
          <p:cNvSpPr>
            <a:spLocks noGrp="1"/>
          </p:cNvSpPr>
          <p:nvPr>
            <p:ph type="title"/>
          </p:nvPr>
        </p:nvSpPr>
        <p:spPr>
          <a:xfrm>
            <a:off x="838200" y="66448"/>
            <a:ext cx="10515600" cy="808763"/>
          </a:xfrm>
        </p:spPr>
        <p:txBody>
          <a:bodyPr>
            <a:normAutofit/>
          </a:bodyPr>
          <a:lstStyle/>
          <a:p>
            <a:pPr algn="ctr"/>
            <a:r>
              <a:rPr lang="tr-TR" b="1" i="1" dirty="0">
                <a:solidFill>
                  <a:srgbClr val="FFFF00"/>
                </a:solidFill>
                <a:latin typeface="Biology" panose="02000500000000000000" pitchFamily="2" charset="-94"/>
              </a:rPr>
              <a:t>Insan kalbinin yaPIsI</a:t>
            </a:r>
            <a:endParaRPr lang="tr-TR" dirty="0">
              <a:solidFill>
                <a:srgbClr val="FFFF00"/>
              </a:solidFill>
              <a:latin typeface="Biology" panose="02000500000000000000" pitchFamily="2" charset="-94"/>
            </a:endParaRPr>
          </a:p>
        </p:txBody>
      </p:sp>
      <p:sp>
        <p:nvSpPr>
          <p:cNvPr id="3" name="Content Placeholder 2">
            <a:extLst>
              <a:ext uri="{FF2B5EF4-FFF2-40B4-BE49-F238E27FC236}">
                <a16:creationId xmlns:a16="http://schemas.microsoft.com/office/drawing/2014/main" id="{49BDBBE4-EF99-4985-94D5-DD895B7514BF}"/>
              </a:ext>
            </a:extLst>
          </p:cNvPr>
          <p:cNvSpPr>
            <a:spLocks noGrp="1"/>
          </p:cNvSpPr>
          <p:nvPr>
            <p:ph idx="1"/>
          </p:nvPr>
        </p:nvSpPr>
        <p:spPr>
          <a:xfrm>
            <a:off x="156754" y="1045029"/>
            <a:ext cx="11197046" cy="5746522"/>
          </a:xfrm>
        </p:spPr>
        <p:txBody>
          <a:bodyPr>
            <a:normAutofit fontScale="92500" lnSpcReduction="10000"/>
          </a:bodyPr>
          <a:lstStyle/>
          <a:p>
            <a:pPr marL="514350" indent="-514350">
              <a:buFont typeface="+mj-lt"/>
              <a:buAutoNum type="alphaLcParenR"/>
            </a:pPr>
            <a:r>
              <a:rPr lang="tr-TR" b="1" dirty="0">
                <a:ln>
                  <a:solidFill>
                    <a:schemeClr val="tx1"/>
                  </a:solidFill>
                </a:ln>
                <a:solidFill>
                  <a:srgbClr val="FF3399"/>
                </a:solidFill>
                <a:latin typeface="Arial Black" panose="020B0A04020102020204" pitchFamily="34" charset="0"/>
              </a:rPr>
              <a:t>Perikard dış tabaka):</a:t>
            </a:r>
            <a:r>
              <a:rPr lang="tr-TR" b="1" dirty="0">
                <a:ln>
                  <a:solidFill>
                    <a:schemeClr val="tx1"/>
                  </a:solidFill>
                </a:ln>
                <a:solidFill>
                  <a:srgbClr val="FF9933"/>
                </a:solidFill>
                <a:latin typeface="Arial Black" panose="020B0A04020102020204" pitchFamily="34" charset="0"/>
              </a:rPr>
              <a:t> </a:t>
            </a:r>
            <a:r>
              <a:rPr lang="tr-TR" dirty="0">
                <a:ln>
                  <a:solidFill>
                    <a:schemeClr val="tx1"/>
                  </a:solidFill>
                </a:ln>
                <a:solidFill>
                  <a:srgbClr val="FF9933"/>
                </a:solidFill>
                <a:latin typeface="Arial Black" panose="020B0A04020102020204" pitchFamily="34" charset="0"/>
              </a:rPr>
              <a:t>Kalbin dışını saran bağ dokudan oluşan çift katlı zardır. Arasında sürtünmeyi azaltan sıvı bulunur.</a:t>
            </a:r>
          </a:p>
          <a:p>
            <a:pPr marL="514350" indent="-514350">
              <a:buFont typeface="+mj-lt"/>
              <a:buAutoNum type="alphaLcParenR"/>
            </a:pPr>
            <a:endParaRPr lang="tr-TR" dirty="0">
              <a:ln>
                <a:solidFill>
                  <a:schemeClr val="tx1"/>
                </a:solidFill>
              </a:ln>
              <a:solidFill>
                <a:srgbClr val="FF9933"/>
              </a:solidFill>
              <a:latin typeface="Arial Black" panose="020B0A04020102020204" pitchFamily="34" charset="0"/>
            </a:endParaRPr>
          </a:p>
          <a:p>
            <a:pPr marL="514350" indent="-514350">
              <a:buFont typeface="+mj-lt"/>
              <a:buAutoNum type="alphaLcParenR"/>
            </a:pPr>
            <a:r>
              <a:rPr lang="tr-TR" b="1" dirty="0">
                <a:ln>
                  <a:solidFill>
                    <a:schemeClr val="tx1"/>
                  </a:solidFill>
                </a:ln>
                <a:solidFill>
                  <a:srgbClr val="FF3399"/>
                </a:solidFill>
                <a:latin typeface="Arial Black" panose="020B0A04020102020204" pitchFamily="34" charset="0"/>
              </a:rPr>
              <a:t>Miyokard (orta tabaka):</a:t>
            </a:r>
            <a:r>
              <a:rPr lang="tr-TR" dirty="0">
                <a:ln>
                  <a:solidFill>
                    <a:schemeClr val="tx1"/>
                  </a:solidFill>
                </a:ln>
                <a:solidFill>
                  <a:srgbClr val="FF9933"/>
                </a:solidFill>
                <a:latin typeface="Arial Black" panose="020B0A04020102020204" pitchFamily="34" charset="0"/>
              </a:rPr>
              <a:t> Yapısı çizgili kasa, çalışması düz kasa benzeyen</a:t>
            </a:r>
            <a:r>
              <a:rPr lang="tr-TR" b="1" dirty="0">
                <a:ln>
                  <a:solidFill>
                    <a:schemeClr val="tx1"/>
                  </a:solidFill>
                </a:ln>
                <a:solidFill>
                  <a:srgbClr val="FF9933"/>
                </a:solidFill>
                <a:latin typeface="Arial Black" panose="020B0A04020102020204" pitchFamily="34" charset="0"/>
              </a:rPr>
              <a:t> </a:t>
            </a:r>
            <a:r>
              <a:rPr lang="tr-TR" dirty="0">
                <a:ln>
                  <a:solidFill>
                    <a:schemeClr val="tx1"/>
                  </a:solidFill>
                </a:ln>
                <a:solidFill>
                  <a:srgbClr val="FF9933"/>
                </a:solidFill>
                <a:latin typeface="Arial Black" panose="020B0A04020102020204" pitchFamily="34" charset="0"/>
              </a:rPr>
              <a:t>kalp kası tabakasıdır. Kulakçıklarda ince karıncıklarda kalındır. Sol karıncıkta ise sağ karıncıktan daha kalındır.</a:t>
            </a:r>
            <a:r>
              <a:rPr lang="tr-TR" b="1" dirty="0">
                <a:ln>
                  <a:solidFill>
                    <a:schemeClr val="tx1"/>
                  </a:solidFill>
                </a:ln>
                <a:solidFill>
                  <a:srgbClr val="FF9933"/>
                </a:solidFill>
                <a:latin typeface="Arial Black" panose="020B0A04020102020204" pitchFamily="34" charset="0"/>
              </a:rPr>
              <a:t> </a:t>
            </a:r>
            <a:r>
              <a:rPr lang="tr-TR" dirty="0">
                <a:ln>
                  <a:solidFill>
                    <a:schemeClr val="tx1"/>
                  </a:solidFill>
                </a:ln>
                <a:solidFill>
                  <a:srgbClr val="FF9933"/>
                </a:solidFill>
                <a:latin typeface="Arial Black" panose="020B0A04020102020204" pitchFamily="34" charset="0"/>
              </a:rPr>
              <a:t>Aorttan ayrılan küçük bir damar miyokard tabakasında kılcallara ayrılarak koroner damarları oluşturur.</a:t>
            </a:r>
          </a:p>
          <a:p>
            <a:pPr marL="514350" indent="-514350">
              <a:buFont typeface="+mj-lt"/>
              <a:buAutoNum type="alphaLcParenR"/>
            </a:pPr>
            <a:endParaRPr lang="tr-TR" dirty="0">
              <a:ln>
                <a:solidFill>
                  <a:schemeClr val="tx1"/>
                </a:solidFill>
              </a:ln>
              <a:solidFill>
                <a:srgbClr val="FF9933"/>
              </a:solidFill>
              <a:latin typeface="Arial Black" panose="020B0A04020102020204" pitchFamily="34" charset="0"/>
            </a:endParaRPr>
          </a:p>
          <a:p>
            <a:pPr marL="514350" indent="-514350">
              <a:buFont typeface="+mj-lt"/>
              <a:buAutoNum type="alphaLcParenR"/>
            </a:pPr>
            <a:r>
              <a:rPr lang="tr-TR" b="1" dirty="0">
                <a:ln>
                  <a:solidFill>
                    <a:schemeClr val="tx1"/>
                  </a:solidFill>
                </a:ln>
                <a:solidFill>
                  <a:srgbClr val="FF3399"/>
                </a:solidFill>
                <a:latin typeface="Arial Black" panose="020B0A04020102020204" pitchFamily="34" charset="0"/>
              </a:rPr>
              <a:t>Endokard (iç tabaka):</a:t>
            </a:r>
            <a:r>
              <a:rPr lang="tr-TR" b="1" dirty="0">
                <a:ln>
                  <a:solidFill>
                    <a:schemeClr val="tx1"/>
                  </a:solidFill>
                </a:ln>
                <a:solidFill>
                  <a:srgbClr val="FF9933"/>
                </a:solidFill>
                <a:latin typeface="Arial Black" panose="020B0A04020102020204" pitchFamily="34" charset="0"/>
              </a:rPr>
              <a:t> </a:t>
            </a:r>
            <a:r>
              <a:rPr lang="tr-TR" dirty="0">
                <a:ln>
                  <a:solidFill>
                    <a:schemeClr val="tx1"/>
                  </a:solidFill>
                </a:ln>
                <a:solidFill>
                  <a:srgbClr val="FF9933"/>
                </a:solidFill>
                <a:latin typeface="Arial Black" panose="020B0A04020102020204" pitchFamily="34" charset="0"/>
              </a:rPr>
              <a:t>Tek sıralı yassı epitel dokudan oluşmuştur. Bu tabaka kalbin iç yüzeyini örter. Aşınmayı önleyen kaygan bir yapı oluşturur. Kanın akışını kolaylaştırır.</a:t>
            </a:r>
          </a:p>
          <a:p>
            <a:endParaRPr lang="tr-TR" dirty="0">
              <a:ln>
                <a:solidFill>
                  <a:schemeClr val="tx1"/>
                </a:solidFill>
              </a:ln>
              <a:solidFill>
                <a:srgbClr val="D48C22"/>
              </a:solidFill>
              <a:latin typeface="Arial Black" panose="020B0A04020102020204" pitchFamily="34" charset="0"/>
            </a:endParaRPr>
          </a:p>
        </p:txBody>
      </p:sp>
    </p:spTree>
    <p:extLst>
      <p:ext uri="{BB962C8B-B14F-4D97-AF65-F5344CB8AC3E}">
        <p14:creationId xmlns:p14="http://schemas.microsoft.com/office/powerpoint/2010/main" val="30801928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F1CBA-E405-4A20-B356-5C37ED7FB29F}"/>
              </a:ext>
            </a:extLst>
          </p:cNvPr>
          <p:cNvSpPr>
            <a:spLocks noGrp="1"/>
          </p:cNvSpPr>
          <p:nvPr>
            <p:ph type="title"/>
          </p:nvPr>
        </p:nvSpPr>
        <p:spPr>
          <a:xfrm>
            <a:off x="838200" y="40322"/>
            <a:ext cx="10515600" cy="640715"/>
          </a:xfrm>
        </p:spPr>
        <p:txBody>
          <a:bodyPr>
            <a:normAutofit fontScale="90000"/>
          </a:bodyPr>
          <a:lstStyle/>
          <a:p>
            <a:pPr algn="ctr"/>
            <a:r>
              <a:rPr lang="tr-TR" b="1" dirty="0">
                <a:solidFill>
                  <a:srgbClr val="FF6600"/>
                </a:solidFill>
                <a:latin typeface="Biology" panose="02000500000000000000" pitchFamily="2" charset="-94"/>
              </a:rPr>
              <a:t>Kalbin CalISma MekanizmaSI</a:t>
            </a:r>
            <a:endParaRPr lang="tr-TR" dirty="0">
              <a:solidFill>
                <a:srgbClr val="FF6600"/>
              </a:solidFill>
              <a:latin typeface="Biology" panose="02000500000000000000" pitchFamily="2" charset="-94"/>
            </a:endParaRPr>
          </a:p>
        </p:txBody>
      </p:sp>
      <p:sp>
        <p:nvSpPr>
          <p:cNvPr id="3" name="Content Placeholder 2">
            <a:extLst>
              <a:ext uri="{FF2B5EF4-FFF2-40B4-BE49-F238E27FC236}">
                <a16:creationId xmlns:a16="http://schemas.microsoft.com/office/drawing/2014/main" id="{D30D1D0E-DC42-41BF-A158-EDA274554D5D}"/>
              </a:ext>
            </a:extLst>
          </p:cNvPr>
          <p:cNvSpPr>
            <a:spLocks noGrp="1"/>
          </p:cNvSpPr>
          <p:nvPr>
            <p:ph idx="1"/>
          </p:nvPr>
        </p:nvSpPr>
        <p:spPr>
          <a:xfrm>
            <a:off x="156754" y="849086"/>
            <a:ext cx="11547566" cy="5968591"/>
          </a:xfrm>
        </p:spPr>
        <p:txBody>
          <a:bodyPr>
            <a:normAutofit/>
          </a:bodyPr>
          <a:lstStyle/>
          <a:p>
            <a:pPr marL="514350" indent="-514350">
              <a:buFont typeface="+mj-lt"/>
              <a:buAutoNum type="alphaLcParenR"/>
            </a:pPr>
            <a:r>
              <a:rPr lang="tr-TR" sz="2400" dirty="0">
                <a:ln>
                  <a:solidFill>
                    <a:schemeClr val="tx1"/>
                  </a:solidFill>
                </a:ln>
                <a:solidFill>
                  <a:srgbClr val="FF0066"/>
                </a:solidFill>
                <a:latin typeface="Arial Black" panose="020B0A04020102020204" pitchFamily="34" charset="0"/>
              </a:rPr>
              <a:t>Kalbin çalışması, kalp kaslarının kasılıp gevşemesi ile gerçekleşir.</a:t>
            </a:r>
          </a:p>
          <a:p>
            <a:pPr marL="514350" indent="-514350">
              <a:buFont typeface="+mj-lt"/>
              <a:buAutoNum type="alphaLcParenR"/>
            </a:pPr>
            <a:endParaRPr lang="tr-TR" sz="2400" dirty="0">
              <a:ln>
                <a:solidFill>
                  <a:schemeClr val="tx1"/>
                </a:solidFill>
              </a:ln>
              <a:solidFill>
                <a:srgbClr val="FF0066"/>
              </a:solidFill>
              <a:latin typeface="Arial Black" panose="020B0A04020102020204" pitchFamily="34" charset="0"/>
            </a:endParaRPr>
          </a:p>
          <a:p>
            <a:pPr marL="514350" indent="-514350">
              <a:buFont typeface="+mj-lt"/>
              <a:buAutoNum type="alphaLcParenR"/>
            </a:pPr>
            <a:r>
              <a:rPr lang="tr-TR" sz="2400" dirty="0">
                <a:ln>
                  <a:solidFill>
                    <a:schemeClr val="tx1"/>
                  </a:solidFill>
                </a:ln>
                <a:solidFill>
                  <a:srgbClr val="FF0066"/>
                </a:solidFill>
                <a:latin typeface="Arial Black" panose="020B0A04020102020204" pitchFamily="34" charset="0"/>
              </a:rPr>
              <a:t>Kalp kasının kasılmasına </a:t>
            </a:r>
            <a:r>
              <a:rPr lang="tr-TR" sz="2400" b="1" dirty="0">
                <a:ln>
                  <a:solidFill>
                    <a:schemeClr val="tx1"/>
                  </a:solidFill>
                </a:ln>
                <a:solidFill>
                  <a:srgbClr val="FF0066"/>
                </a:solidFill>
                <a:latin typeface="Arial Black" panose="020B0A04020102020204" pitchFamily="34" charset="0"/>
              </a:rPr>
              <a:t>sistol</a:t>
            </a:r>
            <a:r>
              <a:rPr lang="tr-TR" sz="2400" dirty="0">
                <a:ln>
                  <a:solidFill>
                    <a:schemeClr val="tx1"/>
                  </a:solidFill>
                </a:ln>
                <a:solidFill>
                  <a:srgbClr val="FF0066"/>
                </a:solidFill>
                <a:latin typeface="Arial Black" panose="020B0A04020102020204" pitchFamily="34" charset="0"/>
              </a:rPr>
              <a:t>, gevşemesine ise </a:t>
            </a:r>
            <a:r>
              <a:rPr lang="tr-TR" sz="2400" b="1" dirty="0">
                <a:ln>
                  <a:solidFill>
                    <a:schemeClr val="tx1"/>
                  </a:solidFill>
                </a:ln>
                <a:solidFill>
                  <a:srgbClr val="FF0066"/>
                </a:solidFill>
                <a:latin typeface="Arial Black" panose="020B0A04020102020204" pitchFamily="34" charset="0"/>
              </a:rPr>
              <a:t>diastol </a:t>
            </a:r>
            <a:r>
              <a:rPr lang="tr-TR" sz="2400" dirty="0">
                <a:ln>
                  <a:solidFill>
                    <a:schemeClr val="tx1"/>
                  </a:solidFill>
                </a:ln>
                <a:solidFill>
                  <a:srgbClr val="FF0066"/>
                </a:solidFill>
                <a:latin typeface="Arial Black" panose="020B0A04020102020204" pitchFamily="34" charset="0"/>
              </a:rPr>
              <a:t>denir.</a:t>
            </a:r>
          </a:p>
          <a:p>
            <a:pPr marL="514350" indent="-514350">
              <a:buFont typeface="+mj-lt"/>
              <a:buAutoNum type="alphaLcParenR"/>
            </a:pPr>
            <a:endParaRPr lang="tr-TR" sz="2400" dirty="0">
              <a:ln>
                <a:solidFill>
                  <a:schemeClr val="tx1"/>
                </a:solidFill>
              </a:ln>
              <a:solidFill>
                <a:srgbClr val="FF0066"/>
              </a:solidFill>
              <a:latin typeface="Arial Black" panose="020B0A04020102020204" pitchFamily="34" charset="0"/>
            </a:endParaRPr>
          </a:p>
          <a:p>
            <a:pPr marL="514350" indent="-514350">
              <a:buFont typeface="+mj-lt"/>
              <a:buAutoNum type="alphaLcParenR"/>
            </a:pPr>
            <a:r>
              <a:rPr lang="tr-TR" sz="2400" dirty="0">
                <a:ln>
                  <a:solidFill>
                    <a:schemeClr val="tx1"/>
                  </a:solidFill>
                </a:ln>
                <a:solidFill>
                  <a:srgbClr val="FF0066"/>
                </a:solidFill>
                <a:latin typeface="Arial Black" panose="020B0A04020102020204" pitchFamily="34" charset="0"/>
              </a:rPr>
              <a:t>Kalbin kulakçıkları aynı anda kasılırken bu sırada karıncıklar gevşer, karıncıklar kasıldığında ise kulakçıklar gevşer.</a:t>
            </a:r>
          </a:p>
          <a:p>
            <a:pPr marL="514350" indent="-514350">
              <a:buFont typeface="+mj-lt"/>
              <a:buAutoNum type="alphaLcParenR"/>
            </a:pPr>
            <a:endParaRPr lang="tr-TR" sz="2400" dirty="0">
              <a:ln>
                <a:solidFill>
                  <a:schemeClr val="tx1"/>
                </a:solidFill>
              </a:ln>
              <a:solidFill>
                <a:srgbClr val="FF0066"/>
              </a:solidFill>
              <a:latin typeface="Arial Black" panose="020B0A04020102020204" pitchFamily="34" charset="0"/>
            </a:endParaRPr>
          </a:p>
          <a:p>
            <a:pPr marL="514350" indent="-514350">
              <a:buFont typeface="+mj-lt"/>
              <a:buAutoNum type="alphaLcParenR"/>
            </a:pPr>
            <a:r>
              <a:rPr lang="tr-TR" sz="2400" dirty="0">
                <a:ln>
                  <a:solidFill>
                    <a:schemeClr val="tx1"/>
                  </a:solidFill>
                </a:ln>
                <a:solidFill>
                  <a:srgbClr val="FF0066"/>
                </a:solidFill>
                <a:latin typeface="Arial Black" panose="020B0A04020102020204" pitchFamily="34" charset="0"/>
              </a:rPr>
              <a:t>Kalbin bir pompalama,bir kanla dolma döngüsüne kalp döngsü denir.Sağlıklı ergin bir insanın kalbi dakikada 70-80 kez atar.</a:t>
            </a:r>
          </a:p>
          <a:p>
            <a:pPr marL="514350" indent="-514350">
              <a:buFont typeface="+mj-lt"/>
              <a:buAutoNum type="alphaLcParenR"/>
            </a:pPr>
            <a:endParaRPr lang="tr-TR" sz="2400" dirty="0">
              <a:ln>
                <a:solidFill>
                  <a:schemeClr val="tx1"/>
                </a:solidFill>
              </a:ln>
              <a:solidFill>
                <a:srgbClr val="FF0066"/>
              </a:solidFill>
              <a:latin typeface="Arial Black" panose="020B0A04020102020204" pitchFamily="34" charset="0"/>
            </a:endParaRPr>
          </a:p>
          <a:p>
            <a:pPr marL="514350" indent="-514350">
              <a:buFont typeface="+mj-lt"/>
              <a:buAutoNum type="alphaLcParenR"/>
            </a:pPr>
            <a:r>
              <a:rPr lang="tr-TR" sz="2400" dirty="0">
                <a:ln>
                  <a:solidFill>
                    <a:schemeClr val="tx1"/>
                  </a:solidFill>
                </a:ln>
                <a:solidFill>
                  <a:srgbClr val="FF0066"/>
                </a:solidFill>
                <a:latin typeface="Arial Black" panose="020B0A04020102020204" pitchFamily="34" charset="0"/>
              </a:rPr>
              <a:t>Her kalp atışı yaklaşık 0,85 s sürer. Kulakçıkların kasılması 0,15 s, karıncıkların kasılması 0,30 s sürer. Kalan 0,40 s’de ise kalp dinlenir.</a:t>
            </a:r>
            <a:endParaRPr lang="tr-TR" sz="2400" dirty="0">
              <a:ln>
                <a:solidFill>
                  <a:schemeClr val="tx1"/>
                </a:solidFill>
              </a:ln>
              <a:latin typeface="Arial Black" panose="020B0A04020102020204" pitchFamily="34" charset="0"/>
            </a:endParaRPr>
          </a:p>
        </p:txBody>
      </p:sp>
    </p:spTree>
    <p:extLst>
      <p:ext uri="{BB962C8B-B14F-4D97-AF65-F5344CB8AC3E}">
        <p14:creationId xmlns:p14="http://schemas.microsoft.com/office/powerpoint/2010/main" val="6682136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30000" r="-30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0105BC-0660-4652-87B8-DD7FBB92F2CC}"/>
              </a:ext>
            </a:extLst>
          </p:cNvPr>
          <p:cNvSpPr>
            <a:spLocks noGrp="1"/>
          </p:cNvSpPr>
          <p:nvPr>
            <p:ph type="title"/>
          </p:nvPr>
        </p:nvSpPr>
        <p:spPr>
          <a:xfrm>
            <a:off x="929640" y="27259"/>
            <a:ext cx="10515600" cy="653778"/>
          </a:xfrm>
        </p:spPr>
        <p:txBody>
          <a:bodyPr>
            <a:normAutofit fontScale="90000"/>
          </a:bodyPr>
          <a:lstStyle/>
          <a:p>
            <a:pPr algn="ctr"/>
            <a:r>
              <a:rPr lang="tr-TR" b="1" dirty="0">
                <a:solidFill>
                  <a:srgbClr val="FF6600"/>
                </a:solidFill>
                <a:latin typeface="Biology" panose="02000500000000000000" pitchFamily="2" charset="-94"/>
              </a:rPr>
              <a:t>Kalbin CalISma MekanizmaSI</a:t>
            </a:r>
            <a:endParaRPr lang="tr-TR" dirty="0"/>
          </a:p>
        </p:txBody>
      </p:sp>
      <p:sp>
        <p:nvSpPr>
          <p:cNvPr id="3" name="Content Placeholder 2">
            <a:extLst>
              <a:ext uri="{FF2B5EF4-FFF2-40B4-BE49-F238E27FC236}">
                <a16:creationId xmlns:a16="http://schemas.microsoft.com/office/drawing/2014/main" id="{958ED95E-0054-4210-8AD2-1B0FA4F6760F}"/>
              </a:ext>
            </a:extLst>
          </p:cNvPr>
          <p:cNvSpPr>
            <a:spLocks noGrp="1"/>
          </p:cNvSpPr>
          <p:nvPr>
            <p:ph idx="1"/>
          </p:nvPr>
        </p:nvSpPr>
        <p:spPr>
          <a:xfrm>
            <a:off x="169817" y="681037"/>
            <a:ext cx="11691258" cy="5981021"/>
          </a:xfrm>
        </p:spPr>
        <p:txBody>
          <a:bodyPr>
            <a:normAutofit lnSpcReduction="10000"/>
          </a:bodyPr>
          <a:lstStyle/>
          <a:p>
            <a:pPr marL="514350" indent="-514350">
              <a:buFont typeface="+mj-lt"/>
              <a:buAutoNum type="alphaLcParenR"/>
            </a:pPr>
            <a:r>
              <a:rPr lang="tr-TR" dirty="0">
                <a:ln>
                  <a:solidFill>
                    <a:schemeClr val="tx1"/>
                  </a:solidFill>
                </a:ln>
                <a:solidFill>
                  <a:srgbClr val="FF0066"/>
                </a:solidFill>
                <a:latin typeface="Arial Black" panose="020B0A04020102020204" pitchFamily="34" charset="0"/>
              </a:rPr>
              <a:t>Kalbin ritmik kasılma ve gevşemesinin atardamarlarda hissedilmesine </a:t>
            </a:r>
            <a:r>
              <a:rPr lang="tr-TR" b="1" dirty="0">
                <a:ln>
                  <a:solidFill>
                    <a:schemeClr val="tx1"/>
                  </a:solidFill>
                </a:ln>
                <a:solidFill>
                  <a:srgbClr val="FF9933"/>
                </a:solidFill>
                <a:latin typeface="Arial Black" panose="020B0A04020102020204" pitchFamily="34" charset="0"/>
              </a:rPr>
              <a:t>nabız</a:t>
            </a:r>
            <a:r>
              <a:rPr lang="tr-TR" dirty="0">
                <a:ln>
                  <a:solidFill>
                    <a:schemeClr val="tx1"/>
                  </a:solidFill>
                </a:ln>
                <a:solidFill>
                  <a:srgbClr val="FF0066"/>
                </a:solidFill>
                <a:latin typeface="Arial Black" panose="020B0A04020102020204" pitchFamily="34" charset="0"/>
              </a:rPr>
              <a:t> denir. </a:t>
            </a:r>
            <a:r>
              <a:rPr lang="tr-TR" dirty="0">
                <a:ln>
                  <a:solidFill>
                    <a:schemeClr val="tx1"/>
                  </a:solidFill>
                </a:ln>
                <a:solidFill>
                  <a:srgbClr val="FF9933"/>
                </a:solidFill>
                <a:latin typeface="Arial Black" panose="020B0A04020102020204" pitchFamily="34" charset="0"/>
              </a:rPr>
              <a:t>Nabız, kalp atış sayısını </a:t>
            </a:r>
            <a:r>
              <a:rPr lang="tr-TR" dirty="0">
                <a:ln>
                  <a:solidFill>
                    <a:schemeClr val="tx1"/>
                  </a:solidFill>
                </a:ln>
                <a:solidFill>
                  <a:srgbClr val="FF0066"/>
                </a:solidFill>
                <a:latin typeface="Arial Black" panose="020B0A04020102020204" pitchFamily="34" charset="0"/>
              </a:rPr>
              <a:t>verir.</a:t>
            </a:r>
            <a:endParaRPr lang="tr-TR" dirty="0">
              <a:ln>
                <a:solidFill>
                  <a:schemeClr val="tx1"/>
                </a:solidFill>
              </a:ln>
              <a:latin typeface="Arial Black" panose="020B0A04020102020204" pitchFamily="34" charset="0"/>
            </a:endParaRPr>
          </a:p>
          <a:p>
            <a:pPr marL="514350" indent="-514350">
              <a:buFont typeface="+mj-lt"/>
              <a:buAutoNum type="alphaLcParenR"/>
            </a:pPr>
            <a:r>
              <a:rPr lang="tr-TR" dirty="0">
                <a:ln>
                  <a:solidFill>
                    <a:schemeClr val="tx1"/>
                  </a:solidFill>
                </a:ln>
                <a:solidFill>
                  <a:srgbClr val="FF0066"/>
                </a:solidFill>
                <a:latin typeface="Arial Black" panose="020B0A04020102020204" pitchFamily="34" charset="0"/>
              </a:rPr>
              <a:t>Kalbin kasılıp gevşemesi sırasında kanın atardamar duvarına yaptığı basınca </a:t>
            </a:r>
            <a:r>
              <a:rPr lang="tr-TR" b="1" dirty="0">
                <a:ln>
                  <a:solidFill>
                    <a:schemeClr val="tx1"/>
                  </a:solidFill>
                </a:ln>
                <a:solidFill>
                  <a:srgbClr val="FF9933"/>
                </a:solidFill>
                <a:latin typeface="Arial Black" panose="020B0A04020102020204" pitchFamily="34" charset="0"/>
              </a:rPr>
              <a:t>tansiyon</a:t>
            </a:r>
            <a:r>
              <a:rPr lang="tr-TR" dirty="0">
                <a:ln>
                  <a:solidFill>
                    <a:schemeClr val="tx1"/>
                  </a:solidFill>
                </a:ln>
                <a:solidFill>
                  <a:srgbClr val="FF0066"/>
                </a:solidFill>
                <a:latin typeface="Arial Black" panose="020B0A04020102020204" pitchFamily="34" charset="0"/>
              </a:rPr>
              <a:t> adı verilir.</a:t>
            </a:r>
          </a:p>
          <a:p>
            <a:pPr marL="514350" indent="-514350">
              <a:buFont typeface="+mj-lt"/>
              <a:buAutoNum type="alphaLcParenR"/>
            </a:pPr>
            <a:endParaRPr lang="tr-TR" dirty="0">
              <a:ln>
                <a:solidFill>
                  <a:schemeClr val="tx1"/>
                </a:solidFill>
              </a:ln>
              <a:solidFill>
                <a:srgbClr val="FF0066"/>
              </a:solidFill>
              <a:latin typeface="Arial Black" panose="020B0A04020102020204" pitchFamily="34" charset="0"/>
            </a:endParaRPr>
          </a:p>
          <a:p>
            <a:pPr marL="514350" indent="-514350">
              <a:buFont typeface="+mj-lt"/>
              <a:buAutoNum type="alphaLcParenR"/>
            </a:pPr>
            <a:r>
              <a:rPr lang="tr-TR" b="1" dirty="0">
                <a:ln>
                  <a:solidFill>
                    <a:schemeClr val="tx1"/>
                  </a:solidFill>
                </a:ln>
                <a:solidFill>
                  <a:srgbClr val="FF6600"/>
                </a:solidFill>
                <a:latin typeface="Arial Black" panose="020B0A04020102020204" pitchFamily="34" charset="0"/>
              </a:rPr>
              <a:t>Hipertansiyon</a:t>
            </a:r>
            <a:r>
              <a:rPr lang="tr-TR" dirty="0">
                <a:ln>
                  <a:solidFill>
                    <a:schemeClr val="tx1"/>
                  </a:solidFill>
                </a:ln>
                <a:solidFill>
                  <a:srgbClr val="FF6600"/>
                </a:solidFill>
                <a:latin typeface="Arial Black" panose="020B0A04020102020204" pitchFamily="34" charset="0"/>
              </a:rPr>
              <a:t>; </a:t>
            </a:r>
            <a:r>
              <a:rPr lang="tr-TR" dirty="0">
                <a:ln>
                  <a:solidFill>
                    <a:schemeClr val="tx1"/>
                  </a:solidFill>
                </a:ln>
                <a:solidFill>
                  <a:srgbClr val="FF0066"/>
                </a:solidFill>
                <a:latin typeface="Arial Black" panose="020B0A04020102020204" pitchFamily="34" charset="0"/>
              </a:rPr>
              <a:t>büyük tansiyonun 140’dan ve/veya küçük tansiyonun 90’dan yüksek olması demektir.</a:t>
            </a:r>
          </a:p>
          <a:p>
            <a:pPr marL="514350" indent="-514350">
              <a:buFont typeface="+mj-lt"/>
              <a:buAutoNum type="alphaLcParenR"/>
            </a:pPr>
            <a:endParaRPr lang="tr-TR" dirty="0">
              <a:ln>
                <a:solidFill>
                  <a:schemeClr val="tx1"/>
                </a:solidFill>
              </a:ln>
              <a:latin typeface="Arial Black" panose="020B0A04020102020204" pitchFamily="34" charset="0"/>
            </a:endParaRPr>
          </a:p>
          <a:p>
            <a:pPr marL="514350" indent="-514350">
              <a:buFont typeface="+mj-lt"/>
              <a:buAutoNum type="alphaLcParenR"/>
            </a:pPr>
            <a:r>
              <a:rPr lang="tr-TR" b="1" dirty="0">
                <a:ln>
                  <a:solidFill>
                    <a:schemeClr val="tx1"/>
                  </a:solidFill>
                </a:ln>
                <a:solidFill>
                  <a:srgbClr val="FF9933"/>
                </a:solidFill>
                <a:latin typeface="Arial Black" panose="020B0A04020102020204" pitchFamily="34" charset="0"/>
              </a:rPr>
              <a:t>Büyük tansiyon</a:t>
            </a:r>
            <a:r>
              <a:rPr lang="tr-TR" dirty="0">
                <a:ln>
                  <a:solidFill>
                    <a:schemeClr val="tx1"/>
                  </a:solidFill>
                </a:ln>
                <a:solidFill>
                  <a:srgbClr val="FF9933"/>
                </a:solidFill>
                <a:latin typeface="Arial Black" panose="020B0A04020102020204" pitchFamily="34" charset="0"/>
              </a:rPr>
              <a:t>; </a:t>
            </a:r>
            <a:r>
              <a:rPr lang="tr-TR" dirty="0">
                <a:ln>
                  <a:solidFill>
                    <a:schemeClr val="tx1"/>
                  </a:solidFill>
                </a:ln>
                <a:solidFill>
                  <a:srgbClr val="FF0066"/>
                </a:solidFill>
                <a:latin typeface="Arial Black" panose="020B0A04020102020204" pitchFamily="34" charset="0"/>
              </a:rPr>
              <a:t>karıncıkların kasılması sırasında kanın atardamar duvarına yaptığı basınçtır.</a:t>
            </a:r>
          </a:p>
          <a:p>
            <a:pPr marL="514350" indent="-514350">
              <a:buFont typeface="+mj-lt"/>
              <a:buAutoNum type="alphaLcParenR"/>
            </a:pPr>
            <a:endParaRPr lang="tr-TR" dirty="0">
              <a:ln>
                <a:solidFill>
                  <a:schemeClr val="tx1"/>
                </a:solidFill>
              </a:ln>
              <a:solidFill>
                <a:srgbClr val="FF0066"/>
              </a:solidFill>
              <a:latin typeface="Arial Black" panose="020B0A04020102020204" pitchFamily="34" charset="0"/>
            </a:endParaRPr>
          </a:p>
          <a:p>
            <a:pPr marL="514350" indent="-514350">
              <a:buFont typeface="+mj-lt"/>
              <a:buAutoNum type="alphaLcParenR"/>
            </a:pPr>
            <a:r>
              <a:rPr lang="tr-TR" b="1" dirty="0">
                <a:ln>
                  <a:solidFill>
                    <a:schemeClr val="tx1"/>
                  </a:solidFill>
                </a:ln>
                <a:solidFill>
                  <a:srgbClr val="FF9933"/>
                </a:solidFill>
                <a:latin typeface="Arial Black" panose="020B0A04020102020204" pitchFamily="34" charset="0"/>
              </a:rPr>
              <a:t>Küçük tansiyon;</a:t>
            </a:r>
            <a:r>
              <a:rPr lang="tr-TR" dirty="0">
                <a:ln>
                  <a:solidFill>
                    <a:schemeClr val="tx1"/>
                  </a:solidFill>
                </a:ln>
                <a:solidFill>
                  <a:srgbClr val="FF0066"/>
                </a:solidFill>
                <a:latin typeface="Arial Black" panose="020B0A04020102020204" pitchFamily="34" charset="0"/>
              </a:rPr>
              <a:t> karıncıkların gevşemesi anında kanın atardamar duvarına yaptığı basınçtır.</a:t>
            </a:r>
          </a:p>
          <a:p>
            <a:pPr marL="514350" indent="-514350">
              <a:buFont typeface="+mj-lt"/>
              <a:buAutoNum type="alphaLcParenR"/>
            </a:pPr>
            <a:endParaRPr lang="tr-TR" dirty="0">
              <a:ln>
                <a:solidFill>
                  <a:schemeClr val="tx1"/>
                </a:solidFill>
              </a:ln>
              <a:latin typeface="Arial Black" panose="020B0A04020102020204" pitchFamily="34" charset="0"/>
            </a:endParaRPr>
          </a:p>
        </p:txBody>
      </p:sp>
    </p:spTree>
    <p:extLst>
      <p:ext uri="{BB962C8B-B14F-4D97-AF65-F5344CB8AC3E}">
        <p14:creationId xmlns:p14="http://schemas.microsoft.com/office/powerpoint/2010/main" val="23284358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3000" b="-3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6DEB4C-D86E-4240-8478-620A156D4CD9}"/>
              </a:ext>
            </a:extLst>
          </p:cNvPr>
          <p:cNvSpPr>
            <a:spLocks noGrp="1"/>
          </p:cNvSpPr>
          <p:nvPr>
            <p:ph type="title"/>
          </p:nvPr>
        </p:nvSpPr>
        <p:spPr>
          <a:xfrm>
            <a:off x="574766" y="465499"/>
            <a:ext cx="10779034" cy="431075"/>
          </a:xfrm>
        </p:spPr>
        <p:txBody>
          <a:bodyPr>
            <a:normAutofit fontScale="90000"/>
          </a:bodyPr>
          <a:lstStyle/>
          <a:p>
            <a:pPr algn="ctr"/>
            <a:r>
              <a:rPr lang="tr-TR" b="1" dirty="0">
                <a:solidFill>
                  <a:srgbClr val="FFFF00"/>
                </a:solidFill>
                <a:latin typeface="Biology" panose="02000500000000000000" pitchFamily="2" charset="-94"/>
              </a:rPr>
              <a:t>Kalbin ritmik CalISmasInI dUzenleyen Ozel yapIlar</a:t>
            </a:r>
            <a:endParaRPr lang="tr-TR" dirty="0">
              <a:solidFill>
                <a:srgbClr val="FFFF00"/>
              </a:solidFill>
              <a:latin typeface="Biology" panose="02000500000000000000" pitchFamily="2" charset="-94"/>
            </a:endParaRPr>
          </a:p>
        </p:txBody>
      </p:sp>
      <p:sp>
        <p:nvSpPr>
          <p:cNvPr id="3" name="Content Placeholder 2">
            <a:extLst>
              <a:ext uri="{FF2B5EF4-FFF2-40B4-BE49-F238E27FC236}">
                <a16:creationId xmlns:a16="http://schemas.microsoft.com/office/drawing/2014/main" id="{A0CA3860-52B0-4935-9983-47D6390861B8}"/>
              </a:ext>
            </a:extLst>
          </p:cNvPr>
          <p:cNvSpPr>
            <a:spLocks noGrp="1"/>
          </p:cNvSpPr>
          <p:nvPr>
            <p:ph idx="1"/>
          </p:nvPr>
        </p:nvSpPr>
        <p:spPr>
          <a:xfrm>
            <a:off x="352697" y="1502229"/>
            <a:ext cx="11390812" cy="5081450"/>
          </a:xfrm>
        </p:spPr>
        <p:txBody>
          <a:bodyPr>
            <a:normAutofit lnSpcReduction="10000"/>
          </a:bodyPr>
          <a:lstStyle/>
          <a:p>
            <a:pPr marL="514350" indent="-514350">
              <a:buFont typeface="+mj-lt"/>
              <a:buAutoNum type="alphaLcParenR"/>
            </a:pPr>
            <a:r>
              <a:rPr lang="tr-TR" b="1" dirty="0">
                <a:ln>
                  <a:solidFill>
                    <a:schemeClr val="tx1"/>
                  </a:solidFill>
                </a:ln>
                <a:solidFill>
                  <a:srgbClr val="FF3399"/>
                </a:solidFill>
                <a:latin typeface="Berlin Sans FB Demi" panose="020E0802020502020306" pitchFamily="34" charset="0"/>
                <a:cs typeface="Arial" panose="020B0604020202020204" pitchFamily="34" charset="0"/>
              </a:rPr>
              <a:t>Sinoatrial (SA) düğüm:</a:t>
            </a:r>
            <a:r>
              <a:rPr lang="tr-TR" dirty="0">
                <a:ln>
                  <a:solidFill>
                    <a:schemeClr val="tx1"/>
                  </a:solidFill>
                </a:ln>
                <a:solidFill>
                  <a:srgbClr val="FF9933"/>
                </a:solidFill>
                <a:latin typeface="Berlin Sans FB Demi" panose="020E0802020502020306" pitchFamily="34" charset="0"/>
                <a:cs typeface="Arial" panose="020B0604020202020204" pitchFamily="34" charset="0"/>
              </a:rPr>
              <a:t> Sag kulakçık duvarında bulunan özellesmis kas dokusundan olusur. Otonom sinir sistemi tarafından uyarılması kalbin çalısmasını baslatan elektriksel uyarılar üretir. Bir jeneratör gibi elektrik üreterek kalp kası hücrelerinin kasılmasını düzenler. SA dügüm aynı zamanda kasılma ritmini de denetler. SA dügümden gelen uyartı ile kulakçıklar kasılır.</a:t>
            </a:r>
          </a:p>
          <a:p>
            <a:pPr marL="514350" indent="-514350">
              <a:buFont typeface="+mj-lt"/>
              <a:buAutoNum type="alphaLcParenR"/>
            </a:pPr>
            <a:r>
              <a:rPr lang="tr-TR" b="1" dirty="0">
                <a:ln>
                  <a:solidFill>
                    <a:schemeClr val="tx1"/>
                  </a:solidFill>
                </a:ln>
                <a:solidFill>
                  <a:srgbClr val="FF3399"/>
                </a:solidFill>
                <a:latin typeface="Berlin Sans FB Demi" panose="020E0802020502020306" pitchFamily="34" charset="0"/>
                <a:cs typeface="Arial" panose="020B0604020202020204" pitchFamily="34" charset="0"/>
              </a:rPr>
              <a:t>Atriyoventriküler (AV) düğüm:</a:t>
            </a:r>
            <a:r>
              <a:rPr lang="tr-TR" b="1" dirty="0">
                <a:ln>
                  <a:solidFill>
                    <a:schemeClr val="tx1"/>
                  </a:solidFill>
                </a:ln>
                <a:solidFill>
                  <a:srgbClr val="FF9933"/>
                </a:solidFill>
                <a:latin typeface="Berlin Sans FB Demi" panose="020E0802020502020306" pitchFamily="34" charset="0"/>
                <a:cs typeface="Arial" panose="020B0604020202020204" pitchFamily="34" charset="0"/>
              </a:rPr>
              <a:t> </a:t>
            </a:r>
            <a:r>
              <a:rPr lang="tr-TR" dirty="0">
                <a:ln>
                  <a:solidFill>
                    <a:schemeClr val="tx1"/>
                  </a:solidFill>
                </a:ln>
                <a:solidFill>
                  <a:srgbClr val="FF9933"/>
                </a:solidFill>
                <a:latin typeface="Berlin Sans FB Demi" panose="020E0802020502020306" pitchFamily="34" charset="0"/>
                <a:cs typeface="Arial" panose="020B0604020202020204" pitchFamily="34" charset="0"/>
              </a:rPr>
              <a:t>Sag kulakçık ile sag karıncık arasında bulunur. Uyartıları SA dügümden alır.</a:t>
            </a:r>
          </a:p>
          <a:p>
            <a:pPr marL="514350" indent="-514350">
              <a:buFont typeface="+mj-lt"/>
              <a:buAutoNum type="alphaLcParenR"/>
            </a:pPr>
            <a:r>
              <a:rPr lang="tr-TR" b="1" dirty="0">
                <a:ln>
                  <a:solidFill>
                    <a:schemeClr val="tx1"/>
                  </a:solidFill>
                </a:ln>
                <a:solidFill>
                  <a:srgbClr val="FF3399"/>
                </a:solidFill>
                <a:latin typeface="Berlin Sans FB Demi" panose="020E0802020502020306" pitchFamily="34" charset="0"/>
                <a:cs typeface="Arial" panose="020B0604020202020204" pitchFamily="34" charset="0"/>
              </a:rPr>
              <a:t>His demetleri:</a:t>
            </a:r>
            <a:r>
              <a:rPr lang="tr-TR" b="1" dirty="0">
                <a:ln>
                  <a:solidFill>
                    <a:schemeClr val="tx1"/>
                  </a:solidFill>
                </a:ln>
                <a:solidFill>
                  <a:srgbClr val="FF9933"/>
                </a:solidFill>
                <a:latin typeface="Berlin Sans FB Demi" panose="020E0802020502020306" pitchFamily="34" charset="0"/>
                <a:cs typeface="Arial" panose="020B0604020202020204" pitchFamily="34" charset="0"/>
              </a:rPr>
              <a:t> </a:t>
            </a:r>
            <a:r>
              <a:rPr lang="tr-TR" dirty="0">
                <a:ln>
                  <a:solidFill>
                    <a:schemeClr val="tx1"/>
                  </a:solidFill>
                </a:ln>
                <a:solidFill>
                  <a:srgbClr val="FF9933"/>
                </a:solidFill>
                <a:latin typeface="Berlin Sans FB Demi" panose="020E0802020502020306" pitchFamily="34" charset="0"/>
                <a:cs typeface="Arial" panose="020B0604020202020204" pitchFamily="34" charset="0"/>
              </a:rPr>
              <a:t>AV dügümden çıkan özellesmis kas telcikleridir. Uyartıları purkinje liflerine aktarır.</a:t>
            </a:r>
          </a:p>
          <a:p>
            <a:pPr marL="514350" indent="-514350">
              <a:buFont typeface="+mj-lt"/>
              <a:buAutoNum type="alphaLcParenR"/>
            </a:pPr>
            <a:r>
              <a:rPr lang="tr-TR" b="1" dirty="0">
                <a:ln>
                  <a:solidFill>
                    <a:schemeClr val="tx1"/>
                  </a:solidFill>
                </a:ln>
                <a:solidFill>
                  <a:srgbClr val="FF3399"/>
                </a:solidFill>
                <a:latin typeface="Berlin Sans FB Demi" panose="020E0802020502020306" pitchFamily="34" charset="0"/>
                <a:cs typeface="Arial" panose="020B0604020202020204" pitchFamily="34" charset="0"/>
              </a:rPr>
              <a:t>Purkinje lifleri:</a:t>
            </a:r>
            <a:r>
              <a:rPr lang="tr-TR" dirty="0">
                <a:ln>
                  <a:solidFill>
                    <a:schemeClr val="tx1"/>
                  </a:solidFill>
                </a:ln>
                <a:solidFill>
                  <a:srgbClr val="FF9933"/>
                </a:solidFill>
                <a:latin typeface="Berlin Sans FB Demi" panose="020E0802020502020306" pitchFamily="34" charset="0"/>
                <a:cs typeface="Arial" panose="020B0604020202020204" pitchFamily="34" charset="0"/>
              </a:rPr>
              <a:t> His demetlerinin karıncıkların duvarında dallanması ile olusan liflerdir. His demetlerinden aldıgı uyartıları karıncıklara ileterek kasılmalarını saglar.</a:t>
            </a:r>
          </a:p>
          <a:p>
            <a:endParaRPr lang="tr-TR" dirty="0">
              <a:ln>
                <a:solidFill>
                  <a:schemeClr val="tx1"/>
                </a:solidFill>
              </a:ln>
              <a:solidFill>
                <a:srgbClr val="FF9933"/>
              </a:solidFill>
              <a:latin typeface="Berlin Sans FB Demi" panose="020E0802020502020306" pitchFamily="34" charset="0"/>
              <a:cs typeface="Arial" panose="020B0604020202020204" pitchFamily="34" charset="0"/>
            </a:endParaRPr>
          </a:p>
        </p:txBody>
      </p:sp>
    </p:spTree>
    <p:extLst>
      <p:ext uri="{BB962C8B-B14F-4D97-AF65-F5344CB8AC3E}">
        <p14:creationId xmlns:p14="http://schemas.microsoft.com/office/powerpoint/2010/main" val="57750261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428</TotalTime>
  <Words>1381</Words>
  <Application>Microsoft Office PowerPoint</Application>
  <PresentationFormat>Widescreen</PresentationFormat>
  <Paragraphs>196</Paragraphs>
  <Slides>55</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55</vt:i4>
      </vt:variant>
    </vt:vector>
  </HeadingPairs>
  <TitlesOfParts>
    <vt:vector size="64" baseType="lpstr">
      <vt:lpstr>Arial</vt:lpstr>
      <vt:lpstr>Arial Black</vt:lpstr>
      <vt:lpstr>Berlin Sans FB Demi</vt:lpstr>
      <vt:lpstr>Biology</vt:lpstr>
      <vt:lpstr>Calibri</vt:lpstr>
      <vt:lpstr>Calibri Light</vt:lpstr>
      <vt:lpstr>Courier New</vt:lpstr>
      <vt:lpstr>Wingdings</vt:lpstr>
      <vt:lpstr>Office Theme</vt:lpstr>
      <vt:lpstr>PowerPoint Presentation</vt:lpstr>
      <vt:lpstr>DolaSIm Sistemi</vt:lpstr>
      <vt:lpstr>KalbIN YAPISI VE CALIsMASI</vt:lpstr>
      <vt:lpstr>Kalpte bulunan kapak CIklar</vt:lpstr>
      <vt:lpstr>PowerPoint Presentation</vt:lpstr>
      <vt:lpstr>Insan kalbinin yaPIsI</vt:lpstr>
      <vt:lpstr>Kalbin CalISma MekanizmaSI</vt:lpstr>
      <vt:lpstr>Kalbin CalISma MekanizmaSI</vt:lpstr>
      <vt:lpstr>Kalbin ritmik CalISmasInI dUzenleyen Ozel yapIlar</vt:lpstr>
      <vt:lpstr>PowerPoint Presentation</vt:lpstr>
      <vt:lpstr>PowerPoint Presentation</vt:lpstr>
      <vt:lpstr>PowerPoint Presentation</vt:lpstr>
      <vt:lpstr>KAN DAMARLARININ YAPISI ve GOREVLERİ </vt:lpstr>
      <vt:lpstr>PowerPoint Presentation</vt:lpstr>
      <vt:lpstr>PowerPoint Presentation</vt:lpstr>
      <vt:lpstr>PowerPoint Presentation</vt:lpstr>
      <vt:lpstr>PowerPoint Presentation</vt:lpstr>
      <vt:lpstr>PowerPoint Presentation</vt:lpstr>
      <vt:lpstr>PowerPoint Presentation</vt:lpstr>
      <vt:lpstr>KAN DOLASIMI</vt:lpstr>
      <vt:lpstr>KAN DOLASIMI</vt:lpstr>
      <vt:lpstr>PowerPoint Presentation</vt:lpstr>
      <vt:lpstr>KanIn YapISI</vt:lpstr>
      <vt:lpstr>Kanin yapisi</vt:lpstr>
      <vt:lpstr>KAN HuCLERERi YAPISI</vt:lpstr>
      <vt:lpstr> Alyuvarlar Eritrositler</vt:lpstr>
      <vt:lpstr>AKYUVARLAR</vt:lpstr>
      <vt:lpstr>PowerPoint Presentation</vt:lpstr>
      <vt:lpstr>Kan PulcuklarI Trombositler</vt:lpstr>
      <vt:lpstr>KanIn PIhtIlaSmaSI</vt:lpstr>
      <vt:lpstr>PowerPoint Presentation</vt:lpstr>
      <vt:lpstr>DOLAsIM SiSTEMi SAgLININ KORUNMASI</vt:lpstr>
      <vt:lpstr>DOLASIM SISTEMI HASTALIKLARI</vt:lpstr>
      <vt:lpstr>LENF DOLASIMI</vt:lpstr>
      <vt:lpstr>Lenf Sisteminin gOrevleri</vt:lpstr>
      <vt:lpstr>LENF DOLASIMI</vt:lpstr>
      <vt:lpstr>LENF DOLASIMI</vt:lpstr>
      <vt:lpstr>PowerPoint Presentation</vt:lpstr>
      <vt:lpstr>INSANDA BAGISIKLIK VE VUCUDUN SAVUNULMASI</vt:lpstr>
      <vt:lpstr>savunma mekanizmasi</vt:lpstr>
      <vt:lpstr>INSANDA BAGISIKLIK VE VUCUDUN SAVUNULMASI</vt:lpstr>
      <vt:lpstr>INSANDA BAGISIKLIK VE VUCUDUN SAVUNULMASI</vt:lpstr>
      <vt:lpstr>PowerPoint Presentation</vt:lpstr>
      <vt:lpstr>kazanilmis BAgIsIKLILIK</vt:lpstr>
      <vt:lpstr>kazanilmis BAgIsIKLILIK</vt:lpstr>
      <vt:lpstr>BAgIsIKLILIK</vt:lpstr>
      <vt:lpstr>hucresel bagisiklik</vt:lpstr>
      <vt:lpstr>Humoral baGISIklIk</vt:lpstr>
      <vt:lpstr>BaGISIklIk CeSitlEri</vt:lpstr>
      <vt:lpstr>AKTiF BaGISIKLIK</vt:lpstr>
      <vt:lpstr>ASI</vt:lpstr>
      <vt:lpstr>Pasif BaGIsIklIk</vt:lpstr>
      <vt:lpstr>SERUM</vt:lpstr>
      <vt:lpstr>BILGILER</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barış</dc:creator>
  <cp:lastModifiedBy>barış</cp:lastModifiedBy>
  <cp:revision>81</cp:revision>
  <dcterms:created xsi:type="dcterms:W3CDTF">2018-02-25T10:10:30Z</dcterms:created>
  <dcterms:modified xsi:type="dcterms:W3CDTF">2018-04-07T10:42:24Z</dcterms:modified>
</cp:coreProperties>
</file>